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39"/>
  </p:notesMasterIdLst>
  <p:sldIdLst>
    <p:sldId id="256" r:id="rId2"/>
    <p:sldId id="27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870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22573C-D082-416E-8172-005EB9777D4F}" type="datetimeFigureOut">
              <a:rPr lang="en-US" smtClean="0"/>
              <a:t>1/27/2012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2EDCD-689A-45FD-8E2F-369A38D0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22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2EDCD-689A-45FD-8E2F-369A38D0E4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40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2EDCD-689A-45FD-8E2F-369A38D0E4D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32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E944-17F5-493D-963A-284FE9E8391D}" type="datetime1">
              <a:rPr lang="en-US" smtClean="0"/>
              <a:t>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8F26B-C5E7-4A52-8008-3B05ABFFC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9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92ED-9295-47AA-A140-D1ECE45DCA85}" type="datetime1">
              <a:rPr lang="en-US" smtClean="0"/>
              <a:t>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8F26B-C5E7-4A52-8008-3B05ABFFC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625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AD16B-89E8-40D2-AA63-B7391818CA8E}" type="datetime1">
              <a:rPr lang="en-US" smtClean="0"/>
              <a:t>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8F26B-C5E7-4A52-8008-3B05ABFFC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52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9149-F7B0-4CEE-86F2-F9E1AEBB7925}" type="datetime1">
              <a:rPr lang="en-US" smtClean="0"/>
              <a:t>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8F26B-C5E7-4A52-8008-3B05ABFFC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01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4638-C76E-4A54-9D18-8CF613515F1B}" type="datetime1">
              <a:rPr lang="en-US" smtClean="0"/>
              <a:t>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8F26B-C5E7-4A52-8008-3B05ABFFC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459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C432F-FA0B-442C-BAE9-7B41F37041F8}" type="datetime1">
              <a:rPr lang="en-US" smtClean="0"/>
              <a:t>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8F26B-C5E7-4A52-8008-3B05ABFFC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53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67CBA-189E-4B24-8281-88D3C8475A99}" type="datetime1">
              <a:rPr lang="en-US" smtClean="0"/>
              <a:t>1/27/2012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8F26B-C5E7-4A52-8008-3B05ABFFC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76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C114D-1C9F-422D-981D-C2F121D65A31}" type="datetime1">
              <a:rPr lang="en-US" smtClean="0"/>
              <a:t>1/27/2012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8F26B-C5E7-4A52-8008-3B05ABFFC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426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3989-5B20-4CB1-843C-C4B44E8404C8}" type="datetime1">
              <a:rPr lang="en-US" smtClean="0"/>
              <a:t>1/27/2012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8F26B-C5E7-4A52-8008-3B05ABFFC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13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3FF4-B49F-423A-B1E3-03EBC6E2199D}" type="datetime1">
              <a:rPr lang="en-US" smtClean="0"/>
              <a:t>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8F26B-C5E7-4A52-8008-3B05ABFFC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93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C5EB-0228-4B60-8D11-27825B630AEB}" type="datetime1">
              <a:rPr lang="en-US" smtClean="0"/>
              <a:t>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8F26B-C5E7-4A52-8008-3B05ABFFC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03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A3C2C-B6D5-42F9-83BE-E6D6A154E160}" type="datetime1">
              <a:rPr lang="en-US" smtClean="0"/>
              <a:t>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8F26B-C5E7-4A52-8008-3B05ABFFC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69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0"/>
            <a:ext cx="7772400" cy="1470025"/>
          </a:xfrm>
        </p:spPr>
        <p:txBody>
          <a:bodyPr/>
          <a:lstStyle/>
          <a:p>
            <a:r>
              <a:rPr lang="en-US" dirty="0" smtClean="0"/>
              <a:t>CHE 391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T. F. Edgar</a:t>
            </a:r>
          </a:p>
          <a:p>
            <a:r>
              <a:rPr lang="en-US" dirty="0" smtClean="0"/>
              <a:t>Spring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848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7200"/>
                <a:ext cx="8229600" cy="6019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dirty="0" smtClean="0"/>
                  <a:t>Another way to calculate </a:t>
                </a:r>
                <a14:m>
                  <m:oMath xmlns:m="http://schemas.openxmlformats.org/officeDocument/2006/math">
                    <m:r>
                      <a:rPr lang="el-GR" sz="2400" b="1" i="1" smtClean="0">
                        <a:latin typeface="Cambria Math"/>
                        <a:ea typeface="Cambria Math"/>
                      </a:rPr>
                      <m:t>𝜱</m:t>
                    </m:r>
                    <m:d>
                      <m:dPr>
                        <m:ctrlPr>
                          <a:rPr lang="el-GR" sz="240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 smtClean="0"/>
                  <a:t>using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/>
                        <a:ea typeface="Cambria Math"/>
                      </a:rPr>
                      <m:t>𝑽</m:t>
                    </m:r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r>
                      <a:rPr lang="el-GR" sz="2400" b="1" i="1" smtClean="0">
                        <a:latin typeface="Cambria Math"/>
                        <a:ea typeface="Cambria Math"/>
                      </a:rPr>
                      <m:t>𝚲</m:t>
                    </m:r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1" i="1" smtClean="0">
                            <a:latin typeface="Cambria Math"/>
                          </a:rPr>
                          <m:t>𝒙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</a:rPr>
                      <m:t>𝑨𝒙</m:t>
                    </m:r>
                  </m:oMath>
                </a14:m>
                <a:r>
                  <a:rPr lang="en-US" sz="2400" dirty="0" smtClean="0"/>
                  <a:t>, let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</a:rPr>
                      <m:t>𝑽𝒛</m:t>
                    </m:r>
                  </m:oMath>
                </a14:m>
                <a:r>
                  <a:rPr lang="en-US" sz="2400" dirty="0" smtClean="0"/>
                  <a:t> (transformation), then we have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𝑽</m:t>
                    </m:r>
                    <m:acc>
                      <m:accPr>
                        <m:chr m:val="̇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1" i="1" smtClean="0">
                            <a:latin typeface="Cambria Math"/>
                          </a:rPr>
                          <m:t>𝒛</m:t>
                        </m:r>
                      </m:e>
                    </m:acc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b="1" i="1">
                        <a:latin typeface="Cambria Math"/>
                      </a:rPr>
                      <m:t>𝑨</m:t>
                    </m:r>
                    <m:r>
                      <a:rPr lang="en-US" sz="2400" b="1" i="1" smtClean="0">
                        <a:latin typeface="Cambria Math"/>
                      </a:rPr>
                      <m:t>𝑽𝒛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smtClean="0">
                    <a:sym typeface="Wingdings" pitchFamily="2" charset="2"/>
                  </a:rPr>
                  <a:t>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/>
                          </a:rPr>
                          <m:t>𝒛</m:t>
                        </m:r>
                      </m:e>
                    </m:acc>
                    <m:r>
                      <a:rPr lang="en-US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</a:rPr>
                          <m:t>𝑽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400" b="1" i="1">
                        <a:latin typeface="Cambria Math"/>
                      </a:rPr>
                      <m:t>𝑨𝑽𝒛</m:t>
                    </m:r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𝚲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𝒛</m:t>
                    </m:r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The solution for the ODE 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𝒛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𝚲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sup>
                    </m:sSup>
                    <m:r>
                      <a:rPr lang="en-US" sz="2400" b="1" i="1" smtClean="0">
                        <a:latin typeface="Cambria Math"/>
                      </a:rPr>
                      <m:t>𝒛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𝚲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𝑡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  <m:e/>
                            <m:e/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/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  <m:e/>
                            <m:e/>
                          </m:mr>
                          <m:mr>
                            <m:e/>
                            <m:e/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⋱</m:t>
                              </m:r>
                            </m:e>
                            <m:e/>
                          </m:mr>
                          <m:m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e>
                            <m:e/>
                            <m:e/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/>
                  <a:t> (a diagonal matrix)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hence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brk m:alnAt="7"/>
                          </m:rPr>
                          <a:rPr lang="en-US" sz="2400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sz="2400" i="1">
                            <a:latin typeface="Cambria Math"/>
                            <a:ea typeface="Cambria Math"/>
                          </a:rPr>
                          <m:t>𝑡</m:t>
                        </m:r>
                      </m:sup>
                    </m:sSup>
                    <m:sSub>
                      <m:sSubPr>
                        <m:ctrlPr>
                          <a:rPr lang="en-US" sz="24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400" dirty="0" smtClean="0"/>
                  <a:t>     (“modes” of the system)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/>
                  <a:t>The analytical solution to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/>
                          </a:rPr>
                          <m:t>𝒙</m:t>
                        </m:r>
                      </m:e>
                    </m:acc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b="1" i="1">
                        <a:latin typeface="Cambria Math"/>
                      </a:rPr>
                      <m:t>𝑨𝒙</m:t>
                    </m:r>
                  </m:oMath>
                </a14:m>
                <a:r>
                  <a:rPr lang="en-US" sz="2400" dirty="0" smtClean="0"/>
                  <a:t> is therefore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𝒙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b="1" i="1">
                        <a:latin typeface="Cambria Math"/>
                      </a:rPr>
                      <m:t>𝑽𝒛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1" i="1">
                        <a:latin typeface="Cambria Math"/>
                      </a:rPr>
                      <m:t>𝑽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𝚲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𝑡</m:t>
                        </m:r>
                      </m:sup>
                    </m:sSup>
                    <m:r>
                      <a:rPr lang="en-US" sz="2400" b="1" i="1">
                        <a:latin typeface="Cambria Math"/>
                      </a:rPr>
                      <m:t>𝒛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400" dirty="0" smtClean="0"/>
                  <a:t>                    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𝒛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</a:rPr>
                          <m:t>𝑽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endParaRPr lang="en-US" sz="2400" b="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𝒙</m:t>
                    </m:r>
                    <m:d>
                      <m:d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b="1" i="1">
                        <a:latin typeface="Cambria Math"/>
                      </a:rPr>
                      <m:t>𝑽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𝚲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𝑡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</a:rPr>
                          <m:t>𝑽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400" b="1" i="1">
                        <a:latin typeface="Cambria Math"/>
                      </a:rPr>
                      <m:t>𝒙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400" dirty="0" smtClean="0"/>
                  <a:t>  and  </a:t>
                </a:r>
                <a14:m>
                  <m:oMath xmlns:m="http://schemas.openxmlformats.org/officeDocument/2006/math">
                    <m:r>
                      <a:rPr lang="el-GR" sz="2400" b="1" i="1" smtClean="0">
                        <a:latin typeface="Cambria Math"/>
                        <a:ea typeface="Cambria Math"/>
                      </a:rPr>
                      <m:t>𝜱</m:t>
                    </m:r>
                    <m:d>
                      <m:dPr>
                        <m:ctrlPr>
                          <a:rPr lang="el-GR" sz="2400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  <m:r>
                      <a:rPr lang="en-US" sz="2400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1" i="1">
                        <a:latin typeface="Cambria Math"/>
                      </a:rPr>
                      <m:t>𝑽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𝚲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𝑡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</a:rPr>
                          <m:t>𝑽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are complex or repeated, modify the above procedure. (see Ogata)</a:t>
                </a:r>
                <a:endParaRPr lang="en-US" sz="2400" dirty="0"/>
              </a:p>
              <a:p>
                <a:pPr marL="0" indent="0">
                  <a:buNone/>
                </a:pPr>
                <a:endParaRPr lang="en-US" sz="2400" b="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7200"/>
                <a:ext cx="8229600" cy="6019800"/>
              </a:xfrm>
              <a:blipFill rotWithShape="1">
                <a:blip r:embed="rId2"/>
                <a:stretch>
                  <a:fillRect l="-1111" t="-1417" r="-370" b="-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8F26B-C5E7-4A52-8008-3B05ABFFC422}" type="slidenum">
              <a:rPr lang="en-US" sz="1600" smtClean="0"/>
              <a:t>10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95378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14000"/>
                  </a:lnSpc>
                  <a:buNone/>
                </a:pPr>
                <a:r>
                  <a:rPr lang="en-US" sz="2400" dirty="0" smtClean="0"/>
                  <a:t>Add controller</a:t>
                </a:r>
              </a:p>
              <a:p>
                <a:pPr marL="0" indent="0">
                  <a:lnSpc>
                    <a:spcPct val="114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latin typeface="Cambria Math"/>
                            </a:rPr>
                            <m:t>𝒙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latin typeface="Cambria Math"/>
                        </a:rPr>
                        <m:t>𝑨𝒙</m:t>
                      </m:r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b="1" i="1" smtClean="0">
                          <a:latin typeface="Cambria Math"/>
                        </a:rPr>
                        <m:t>𝑩𝒖</m:t>
                      </m:r>
                    </m:oMath>
                  </m:oMathPara>
                </a14:m>
                <a:endParaRPr lang="en-US" sz="2400" dirty="0" smtClean="0"/>
              </a:p>
              <a:p>
                <a:pPr marL="0" indent="0">
                  <a:lnSpc>
                    <a:spcPct val="114000"/>
                  </a:lnSpc>
                  <a:buNone/>
                </a:pPr>
                <a:r>
                  <a:rPr lang="en-US" sz="2400" dirty="0" smtClean="0"/>
                  <a:t>Substitute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𝒙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b="1" i="1">
                        <a:latin typeface="Cambria Math"/>
                      </a:rPr>
                      <m:t>𝑽𝒛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, we have 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𝑽</m:t>
                    </m:r>
                    <m:acc>
                      <m:accPr>
                        <m:chr m:val="̇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/>
                          </a:rPr>
                          <m:t>𝒛</m:t>
                        </m:r>
                      </m:e>
                    </m:acc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b="1" i="1">
                        <a:latin typeface="Cambria Math"/>
                      </a:rPr>
                      <m:t>𝑨𝑽𝒛</m:t>
                    </m:r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b="1" i="1">
                        <a:latin typeface="Cambria Math"/>
                      </a:rPr>
                      <m:t>𝑩𝒖</m:t>
                    </m:r>
                  </m:oMath>
                </a14:m>
                <a:endParaRPr lang="en-US" sz="2400" dirty="0" smtClean="0"/>
              </a:p>
              <a:p>
                <a:pPr marL="0" indent="0">
                  <a:lnSpc>
                    <a:spcPct val="114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latin typeface="Cambria Math"/>
                            </a:rPr>
                            <m:t>𝒛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/>
                            </a:rPr>
                            <m:t>𝑽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2400" b="1" i="1">
                          <a:latin typeface="Cambria Math"/>
                        </a:rPr>
                        <m:t>𝑨𝑽𝒛</m:t>
                      </m:r>
                      <m:r>
                        <a:rPr lang="en-US" sz="2400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/>
                            </a:rPr>
                            <m:t>𝑽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2400" b="1" i="1">
                          <a:latin typeface="Cambria Math"/>
                        </a:rPr>
                        <m:t>𝑩𝒖</m:t>
                      </m:r>
                      <m:r>
                        <a:rPr lang="en-US" sz="2400" b="1" i="1"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latin typeface="Cambria Math"/>
                          <a:ea typeface="Cambria Math"/>
                        </a:rPr>
                        <m:t>𝚲</m:t>
                      </m:r>
                      <m:r>
                        <a:rPr lang="en-US" sz="2400" b="1" i="1">
                          <a:latin typeface="Cambria Math"/>
                          <a:ea typeface="Cambria Math"/>
                        </a:rPr>
                        <m:t>𝒛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/>
                            </a:rPr>
                            <m:t>𝑽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2400" b="1" i="1">
                          <a:latin typeface="Cambria Math"/>
                        </a:rPr>
                        <m:t>𝑩𝒖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lnSpc>
                    <a:spcPct val="114000"/>
                  </a:lnSpc>
                  <a:buNone/>
                </a:pPr>
                <a:r>
                  <a:rPr lang="en-US" sz="24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𝒖</m:t>
                    </m:r>
                    <m:r>
                      <a:rPr lang="en-US" sz="2400" b="0" i="1" smtClean="0">
                        <a:latin typeface="Cambria Math"/>
                      </a:rPr>
                      <m:t>=−</m:t>
                    </m:r>
                    <m:r>
                      <a:rPr lang="en-US" sz="2400" b="1" i="1" smtClean="0">
                        <a:latin typeface="Cambria Math"/>
                      </a:rPr>
                      <m:t>𝑲𝒛</m:t>
                    </m:r>
                  </m:oMath>
                </a14:m>
                <a:r>
                  <a:rPr lang="en-US" sz="2400" b="1" dirty="0" smtClean="0"/>
                  <a:t> </a:t>
                </a:r>
                <a:r>
                  <a:rPr lang="en-US" sz="2400" dirty="0" smtClean="0"/>
                  <a:t>(Modal feedback.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𝒖</m:t>
                    </m:r>
                    <m:r>
                      <a:rPr lang="en-US" sz="2400" i="1">
                        <a:latin typeface="Cambria Math"/>
                      </a:rPr>
                      <m:t>=−</m:t>
                    </m:r>
                    <m:r>
                      <a:rPr lang="en-US" sz="2400" b="1" i="1">
                        <a:latin typeface="Cambria Math"/>
                      </a:rPr>
                      <m:t>𝑲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</a:rPr>
                          <m:t>𝑽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400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sz="2400" dirty="0" smtClean="0"/>
                  <a:t>)</a:t>
                </a:r>
              </a:p>
              <a:p>
                <a:pPr marL="0" indent="0">
                  <a:lnSpc>
                    <a:spcPct val="114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latin typeface="Cambria Math"/>
                            </a:rPr>
                            <m:t>𝒛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𝚲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𝑽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400" b="1" i="1">
                              <a:latin typeface="Cambria Math"/>
                            </a:rPr>
                            <m:t>𝑩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𝑲</m:t>
                          </m:r>
                        </m:e>
                      </m:d>
                      <m:r>
                        <a:rPr lang="en-US" sz="2400" b="1" i="1">
                          <a:latin typeface="Cambria Math"/>
                          <a:ea typeface="Cambria Math"/>
                        </a:rPr>
                        <m:t>𝒛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lnSpc>
                    <a:spcPct val="114000"/>
                  </a:lnSpc>
                  <a:buNone/>
                </a:pPr>
                <a:endParaRPr lang="en-US" sz="2400" dirty="0" smtClean="0"/>
              </a:p>
              <a:p>
                <a:pPr marL="0" indent="0">
                  <a:lnSpc>
                    <a:spcPct val="114000"/>
                  </a:lnSpc>
                  <a:buNone/>
                </a:pPr>
                <a:endParaRPr lang="en-US" sz="2400" dirty="0"/>
              </a:p>
              <a:p>
                <a:pPr marL="0" indent="0">
                  <a:lnSpc>
                    <a:spcPct val="114000"/>
                  </a:lnSpc>
                  <a:buNone/>
                </a:pPr>
                <a:r>
                  <a:rPr lang="en-US" sz="2400" dirty="0" smtClean="0"/>
                  <a:t>Multivariable root locus</a:t>
                </a:r>
              </a:p>
              <a:p>
                <a:pPr marL="0" indent="0">
                  <a:lnSpc>
                    <a:spcPct val="114000"/>
                  </a:lnSpc>
                  <a:buNone/>
                </a:pPr>
                <a:r>
                  <a:rPr lang="en-US" sz="2400" dirty="0" smtClean="0"/>
                  <a:t>(some limitations in MIMO as in SISO – closed-loop response depends on </a:t>
                </a:r>
                <a:r>
                  <a:rPr lang="en-US" sz="2400" dirty="0"/>
                  <a:t>e</a:t>
                </a:r>
                <a:r>
                  <a:rPr lang="en-US" sz="2400" dirty="0" smtClean="0"/>
                  <a:t>igenvectors as well as eigenvalues.)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2"/>
                <a:stretch>
                  <a:fillRect l="-1111" t="-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4564241" y="2816212"/>
            <a:ext cx="2209800" cy="1022866"/>
            <a:chOff x="2008909" y="2590800"/>
            <a:chExt cx="2209800" cy="1022866"/>
          </a:xfrm>
        </p:grpSpPr>
        <p:sp>
          <p:nvSpPr>
            <p:cNvPr id="4" name="Right Brace 3"/>
            <p:cNvSpPr/>
            <p:nvPr/>
          </p:nvSpPr>
          <p:spPr>
            <a:xfrm>
              <a:off x="2510720" y="2590800"/>
              <a:ext cx="155448" cy="914400"/>
            </a:xfrm>
            <a:prstGeom prst="rightBrace">
              <a:avLst/>
            </a:prstGeom>
            <a:ln w="19050">
              <a:solidFill>
                <a:schemeClr val="tx1"/>
              </a:solidFill>
            </a:ln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08909" y="3244334"/>
              <a:ext cx="220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Shifts eigenvalues</a:t>
              </a:r>
              <a:endParaRPr lang="en-US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8F26B-C5E7-4A52-8008-3B05ABFFC422}" type="slidenum">
              <a:rPr lang="en-US" sz="1600" smtClean="0"/>
              <a:t>11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847813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en-US" sz="2400" dirty="0" smtClean="0"/>
                  <a:t>“Autonomous” model                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/>
                          </a:rPr>
                          <m:t>𝒙</m:t>
                        </m:r>
                      </m:e>
                    </m:acc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b="1" i="1">
                        <a:latin typeface="Cambria Math"/>
                      </a:rPr>
                      <m:t>𝑨𝒙</m:t>
                    </m:r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b="1" i="1">
                        <a:latin typeface="Cambria Math"/>
                      </a:rPr>
                      <m:t>𝑩𝒖</m:t>
                    </m:r>
                  </m:oMath>
                </a14:m>
                <a:endParaRPr lang="en-US" sz="2400" dirty="0"/>
              </a:p>
              <a:p>
                <a:pPr marL="0" indent="0">
                  <a:lnSpc>
                    <a:spcPct val="125000"/>
                  </a:lnSpc>
                  <a:buNone/>
                </a:pPr>
                <a:r>
                  <a:rPr lang="en-US" sz="2400" dirty="0" smtClean="0"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sym typeface="Wingdings" pitchFamily="2" charset="2"/>
                      </a:rPr>
                      <m:t>𝑨</m:t>
                    </m:r>
                  </m:oMath>
                </a14:m>
                <a:r>
                  <a:rPr lang="en-US" sz="2400" b="1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𝑩</m:t>
                    </m:r>
                  </m:oMath>
                </a14:m>
                <a:r>
                  <a:rPr lang="en-US" sz="2400" dirty="0" smtClean="0"/>
                  <a:t> not functions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sz="2400" dirty="0" smtClean="0"/>
                  <a:t>;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𝒖</m:t>
                    </m:r>
                  </m:oMath>
                </a14:m>
                <a:r>
                  <a:rPr lang="en-US" sz="2400" dirty="0" smtClean="0"/>
                  <a:t> deviation variables</a:t>
                </a:r>
                <a:r>
                  <a:rPr lang="en-US" sz="2400" b="1" dirty="0" smtClean="0"/>
                  <a:t> </a:t>
                </a:r>
                <a:r>
                  <a:rPr lang="en-US" sz="2400" dirty="0" smtClean="0"/>
                  <a:t>. Take L.T.,</a:t>
                </a:r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𝑰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𝑨</m:t>
                          </m:r>
                        </m:e>
                      </m:d>
                      <m:r>
                        <a:rPr lang="en-US" sz="2400" b="1" i="1" smtClean="0">
                          <a:latin typeface="Cambria Math"/>
                        </a:rPr>
                        <m:t>𝑿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latin typeface="Cambria Math"/>
                        </a:rPr>
                        <m:t>𝑩</m:t>
                      </m:r>
                      <m:r>
                        <a:rPr lang="en-US" sz="2400" b="1" i="1" smtClean="0">
                          <a:latin typeface="Cambria Math"/>
                        </a:rPr>
                        <m:t>𝑼</m:t>
                      </m:r>
                      <m:d>
                        <m:d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</a:rPr>
                        <m:t>𝑿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2400" b="1" i="1">
                                  <a:latin typeface="Cambria Math"/>
                                </a:rPr>
                                <m:t>𝑰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1" i="1">
                                  <a:latin typeface="Cambria Math"/>
                                </a:rPr>
                                <m:t>𝑨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2400" b="1" i="1">
                          <a:latin typeface="Cambria Math"/>
                        </a:rPr>
                        <m:t>𝑩𝑼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:r>
                  <a:rPr lang="en-US" sz="2400" dirty="0" smtClean="0"/>
                  <a:t>If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𝒀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</a:rPr>
                      <m:t>𝑪</m:t>
                    </m:r>
                    <m:r>
                      <a:rPr lang="en-US" sz="2400" b="1" i="1">
                        <a:latin typeface="Cambria Math"/>
                      </a:rPr>
                      <m:t>𝑿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400" dirty="0" smtClean="0"/>
                  <a:t>   (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𝒚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1" i="1">
                        <a:latin typeface="Cambria Math"/>
                      </a:rPr>
                      <m:t>𝑪</m:t>
                    </m:r>
                    <m:r>
                      <a:rPr lang="en-US" sz="2400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)</a:t>
                </a:r>
              </a:p>
              <a:p>
                <a:pPr marL="0" indent="0">
                  <a:lnSpc>
                    <a:spcPct val="125000"/>
                  </a:lnSpc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                                 (output states or controlled variables)</a:t>
                </a:r>
              </a:p>
              <a:p>
                <a:pPr marL="0" indent="0">
                  <a:lnSpc>
                    <a:spcPct val="125000"/>
                  </a:lnSpc>
                  <a:buNone/>
                </a:pPr>
                <a:r>
                  <a:rPr lang="en-US" sz="2400" dirty="0" smtClean="0"/>
                  <a:t>Then the output is </a:t>
                </a:r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</a:rPr>
                        <m:t>𝒀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latin typeface="Cambria Math"/>
                        </a:rPr>
                        <m:t>𝑪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2400" b="1" i="1">
                                  <a:latin typeface="Cambria Math"/>
                                </a:rPr>
                                <m:t>𝑰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1" i="1">
                                  <a:latin typeface="Cambria Math"/>
                                </a:rPr>
                                <m:t>𝑨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2400" b="1" i="1">
                          <a:latin typeface="Cambria Math"/>
                        </a:rPr>
                        <m:t>𝑩𝑼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/>
          <p:cNvSpPr/>
          <p:nvPr/>
        </p:nvSpPr>
        <p:spPr>
          <a:xfrm>
            <a:off x="4572000" y="3851658"/>
            <a:ext cx="367145" cy="1756064"/>
          </a:xfrm>
          <a:prstGeom prst="rightBrace">
            <a:avLst>
              <a:gd name="adj1" fmla="val 8333"/>
              <a:gd name="adj2" fmla="val 52010"/>
            </a:avLst>
          </a:prstGeom>
          <a:ln w="25400">
            <a:solidFill>
              <a:schemeClr val="tx1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191000" y="5105400"/>
                <a:ext cx="4186659" cy="490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/>
                  <a:t>Transfer function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</a:rPr>
                          <m:t>𝑮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5105400"/>
                <a:ext cx="4186659" cy="490199"/>
              </a:xfrm>
              <a:prstGeom prst="rect">
                <a:avLst/>
              </a:prstGeom>
              <a:blipFill rotWithShape="1">
                <a:blip r:embed="rId3"/>
                <a:stretch>
                  <a:fillRect l="-2332" t="-8750" b="-2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8F26B-C5E7-4A52-8008-3B05ABFFC422}" type="slidenum">
              <a:rPr lang="en-US" sz="1600" smtClean="0"/>
              <a:t>12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72557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Example: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0"/>
                <a:ext cx="8229600" cy="513556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25000"/>
                  </a:lnSpc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</a:rPr>
                          <m:t>𝒗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</a:rPr>
                          <m:t>𝒗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:r>
                  <a:rPr lang="en-US" sz="2400" dirty="0" smtClean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=−1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=−10</m:t>
                    </m:r>
                  </m:oMath>
                </a14:m>
                <a:endParaRPr lang="en-US" sz="240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:r>
                  <a:rPr lang="en-US" sz="2400" dirty="0" smtClean="0"/>
                  <a:t>     Shift pole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 to higher value</a:t>
                </a:r>
              </a:p>
              <a:p>
                <a:pPr marL="0" indent="0">
                  <a:lnSpc>
                    <a:spcPct val="125000"/>
                  </a:lnSpc>
                  <a:buNone/>
                </a:pPr>
                <a:endParaRPr lang="en-US" sz="2400" dirty="0" smtClean="0"/>
              </a:p>
              <a:p>
                <a:pPr>
                  <a:lnSpc>
                    <a:spcPct val="125000"/>
                  </a:lnSpc>
                </a:pPr>
                <a:r>
                  <a:rPr lang="en-US" sz="2400" dirty="0" smtClean="0"/>
                  <a:t>However, if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𝒙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400" dirty="0" smtClean="0"/>
                  <a:t> is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2400" dirty="0" smtClean="0"/>
                  <a:t>, shifting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has no effect on response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8229600" cy="5135563"/>
              </a:xfrm>
              <a:blipFill rotWithShape="1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8F26B-C5E7-4A52-8008-3B05ABFFC422}" type="slidenum">
              <a:rPr lang="en-US" sz="1600" smtClean="0"/>
              <a:t>13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014999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Stability Requirements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en-US" sz="2400" dirty="0" smtClean="0"/>
                  <a:t>Continuous:    all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𝑅𝑒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≤0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>
                  <a:lnSpc>
                    <a:spcPct val="125000"/>
                  </a:lnSpc>
                </a:pPr>
                <a:r>
                  <a:rPr lang="en-US" sz="2400" dirty="0" smtClean="0"/>
                  <a:t>Discrete: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</a:rPr>
                      <m:t>𝑭</m:t>
                    </m:r>
                    <m:sSub>
                      <m:sSub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r>
                      <a:rPr lang="en-US" sz="2400" b="1" i="1" smtClean="0">
                        <a:latin typeface="Cambria Math"/>
                      </a:rPr>
                      <m:t>𝑮</m:t>
                    </m:r>
                    <m:sSub>
                      <m:sSub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</a:rPr>
                          <m:t>𝒖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:r>
                  <a:rPr lang="en-US" sz="2400" dirty="0" smtClean="0"/>
                  <a:t>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eigenvalues of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𝑭</m:t>
                    </m:r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endParaRPr lang="en-US" sz="240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                           (for complex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,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must lie within unit circle)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8F26B-C5E7-4A52-8008-3B05ABFFC422}" type="slidenum">
              <a:rPr lang="en-US" sz="1600" smtClean="0"/>
              <a:t>14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479038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Analytical Solution: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0"/>
                <a:ext cx="8229600" cy="505936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25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/>
                          </a:rPr>
                          <m:t>𝒙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r>
                      <a:rPr lang="en-US" sz="2400" b="1" i="1">
                        <a:latin typeface="Cambria Math"/>
                      </a:rPr>
                      <m:t>𝑨𝒙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1" i="1">
                        <a:latin typeface="Cambria Math"/>
                      </a:rPr>
                      <m:t>𝑩𝒖</m:t>
                    </m:r>
                  </m:oMath>
                </a14:m>
                <a:r>
                  <a:rPr lang="en-US" sz="2400" dirty="0" smtClean="0"/>
                  <a:t>                                         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𝒙</m:t>
                    </m:r>
                    <m:d>
                      <m:d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:r>
                  <a:rPr lang="en-US" sz="2400" dirty="0" smtClean="0"/>
                  <a:t>Pre-multiply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𝑒𝑥𝑝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𝑨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b="1" i="1">
                            <a:latin typeface="Cambria Math"/>
                          </a:rPr>
                          <m:t>𝑨</m:t>
                        </m:r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400" dirty="0" smtClean="0"/>
                  <a:t>  (integrating factor)</a:t>
                </a:r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𝑒𝑥𝑝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b="1" i="1">
                            <a:latin typeface="Cambria Math"/>
                          </a:rPr>
                          <m:t>𝑨</m:t>
                        </m:r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e>
                    </m:d>
                    <m:acc>
                      <m:accPr>
                        <m:chr m:val="̇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/>
                          </a:rPr>
                          <m:t>𝒙</m:t>
                        </m:r>
                      </m:e>
                    </m:acc>
                    <m:r>
                      <a:rPr lang="en-US" sz="2400" i="1">
                        <a:latin typeface="Cambria Math"/>
                      </a:rPr>
                      <m:t>−</m:t>
                    </m:r>
                    <m:r>
                      <a:rPr lang="en-US" sz="2400" i="1">
                        <a:latin typeface="Cambria Math"/>
                      </a:rPr>
                      <m:t>𝑒𝑥𝑝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b="1" i="1">
                            <a:latin typeface="Cambria Math"/>
                          </a:rPr>
                          <m:t>𝑨</m:t>
                        </m:r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400" b="1" i="1">
                        <a:latin typeface="Cambria Math"/>
                      </a:rPr>
                      <m:t>𝑨𝒙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𝑒𝑥𝑝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b="1" i="1">
                            <a:latin typeface="Cambria Math"/>
                          </a:rPr>
                          <m:t>𝑨</m:t>
                        </m:r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400" b="1" i="1">
                        <a:latin typeface="Cambria Math"/>
                      </a:rPr>
                      <m:t>𝑩𝒖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       </a:t>
                </a:r>
                <a:r>
                  <a:rPr lang="en-US" sz="2400" dirty="0" smtClean="0">
                    <a:sym typeface="Wingdings" pitchFamily="2" charset="2"/>
                  </a:rPr>
                  <a:t>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𝑒𝑥𝑝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𝑨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24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𝑒𝑥𝑝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b="1" i="1">
                            <a:latin typeface="Cambria Math"/>
                          </a:rPr>
                          <m:t>𝑨</m:t>
                        </m:r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400" b="1" i="1">
                        <a:latin typeface="Cambria Math"/>
                      </a:rPr>
                      <m:t>𝑩𝒖</m:t>
                    </m:r>
                  </m:oMath>
                </a14:m>
                <a:r>
                  <a:rPr lang="en-US" sz="2400" dirty="0"/>
                  <a:t> </a:t>
                </a:r>
                <a:endParaRPr lang="en-US" sz="240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:r>
                  <a:rPr lang="en-US" sz="2400" dirty="0" smtClean="0"/>
                  <a:t>Integrating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: </a:t>
                </a:r>
                <a:endParaRPr lang="en-US" sz="2400" dirty="0"/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𝑒𝑥𝑝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>
                              <a:latin typeface="Cambria Math"/>
                            </a:rPr>
                            <m:t>𝑨</m:t>
                          </m:r>
                          <m:sSub>
                            <m:sSub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r>
                        <a:rPr lang="en-US" sz="2400" i="1">
                          <a:latin typeface="Cambria Math"/>
                        </a:rPr>
                        <m:t>𝑒𝑥𝑝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>
                              <a:latin typeface="Cambria Math"/>
                            </a:rPr>
                            <m:t>𝑨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p>
                        <m:e>
                          <m:r>
                            <a:rPr lang="en-US" sz="2400" i="1">
                              <a:latin typeface="Cambria Math"/>
                            </a:rPr>
                            <m:t>𝑒𝑥𝑝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1" i="1">
                                  <a:latin typeface="Cambria Math"/>
                                </a:rPr>
                                <m:t>𝑨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b="1" i="1">
                              <a:latin typeface="Cambria Math"/>
                            </a:rPr>
                            <m:t>𝑩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𝒖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40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𝒙</m:t>
                      </m:r>
                      <m:d>
                        <m:d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1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/>
                            </a:rPr>
                            <m:t>𝑨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1" i="1" smtClean="0">
                          <a:latin typeface="Cambria Math"/>
                        </a:rPr>
                        <m:t>+</m:t>
                      </m:r>
                      <m:nary>
                        <m:nary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p>
                        <m:e>
                          <m:r>
                            <a:rPr lang="en-US" sz="2400" i="1">
                              <a:latin typeface="Cambria Math"/>
                            </a:rPr>
                            <m:t>𝑒𝑥𝑝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  <m:r>
                            <a:rPr lang="en-US" sz="2400" b="1" i="1">
                              <a:latin typeface="Cambria Math"/>
                            </a:rPr>
                            <m:t>𝑩𝒖</m:t>
                          </m:r>
                          <m:d>
                            <m:d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40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:endParaRPr lang="en-US" sz="2400" dirty="0" smtClean="0"/>
              </a:p>
              <a:p>
                <a:pPr>
                  <a:lnSpc>
                    <a:spcPct val="125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8229600" cy="5059363"/>
              </a:xfrm>
              <a:blipFill rotWithShape="1"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2362200" y="5791200"/>
            <a:ext cx="2057400" cy="0"/>
          </a:xfrm>
          <a:prstGeom prst="line">
            <a:avLst/>
          </a:prstGeom>
          <a:ln w="53975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257800" y="6019800"/>
            <a:ext cx="2895600" cy="0"/>
          </a:xfrm>
          <a:prstGeom prst="line">
            <a:avLst/>
          </a:prstGeom>
          <a:ln w="53975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348344" y="5999018"/>
                <a:ext cx="24522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Homogenous Solution,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</a:rPr>
                      <m:t>𝚽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8344" y="5999018"/>
                <a:ext cx="2452255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1990" t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372100" y="6137517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Particular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8F26B-C5E7-4A52-8008-3B05ABFFC422}" type="slidenum">
              <a:rPr lang="en-US" sz="1600" smtClean="0"/>
              <a:t>15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594338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smtClean="0">
                    <a:sym typeface="Wingdings" pitchFamily="2" charset="2"/>
                  </a:rPr>
                  <a:t> convolution integral</a:t>
                </a:r>
              </a:p>
              <a:p>
                <a:pPr marL="0" indent="0">
                  <a:lnSpc>
                    <a:spcPct val="125000"/>
                  </a:lnSpc>
                  <a:buNone/>
                </a:pPr>
                <a:r>
                  <a:rPr lang="en-US" sz="2400" dirty="0" smtClean="0">
                    <a:sym typeface="Wingdings" pitchFamily="2" charset="2"/>
                  </a:rPr>
                  <a:t>Note that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𝒙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 smtClean="0"/>
                  <a:t> depends only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r>
                  <a:rPr lang="en-US" sz="2400" dirty="0" smtClean="0"/>
                  <a:t>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=0</m:t>
                    </m:r>
                  </m:oMath>
                </a14:m>
                <a:endParaRPr lang="en-US" sz="240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𝒙</m:t>
                      </m:r>
                      <m:d>
                        <m:d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𝚽</m:t>
                      </m:r>
                      <m:d>
                        <m:dPr>
                          <m:ctrlPr>
                            <a:rPr lang="en-US" sz="24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1" i="1">
                          <a:latin typeface="Cambria Math"/>
                        </a:rPr>
                        <m:t>𝒙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nary>
                        <m:nary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  <m:e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𝚽</m:t>
                          </m:r>
                          <m:d>
                            <m:dPr>
                              <m:ctrlPr>
                                <a:rPr lang="en-US" sz="2400" b="1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sz="2400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400" i="1" smtClean="0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</m:d>
                          <m:r>
                            <a:rPr lang="en-US" sz="2400" b="1" i="1">
                              <a:latin typeface="Cambria Math"/>
                            </a:rPr>
                            <m:t>𝑩𝒖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 smtClean="0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𝑑</m:t>
                          </m:r>
                          <m:r>
                            <a:rPr lang="en-US" sz="240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</m:nary>
                    </m:oMath>
                  </m:oMathPara>
                </a14:m>
                <a:endParaRPr lang="en-US" sz="240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:r>
                  <a:rPr lang="en-US" sz="2400" dirty="0" smtClean="0"/>
                  <a:t>Sampled data system: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𝒖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𝒖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400" dirty="0" smtClean="0"/>
                  <a:t> (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0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≤∆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r>
                  <a:rPr lang="en-US" sz="2400" dirty="0" smtClean="0"/>
                  <a:t>)</a:t>
                </a:r>
              </a:p>
              <a:p>
                <a:pPr marL="0" indent="0">
                  <a:lnSpc>
                    <a:spcPct val="125000"/>
                  </a:lnSpc>
                  <a:buNone/>
                </a:pPr>
                <a:r>
                  <a:rPr lang="en-US" sz="2400" dirty="0" smtClean="0"/>
                  <a:t>Define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𝑮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2400" b="1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𝑡</m:t>
                        </m:r>
                      </m:sup>
                      <m:e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𝚽</m:t>
                        </m:r>
                        <m:d>
                          <m:dPr>
                            <m:ctrlPr>
                              <a:rPr lang="en-US" sz="2400" b="1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e>
                        </m:d>
                        <m:r>
                          <a:rPr lang="en-US" sz="2400" b="1" i="1">
                            <a:latin typeface="Cambria Math"/>
                          </a:rPr>
                          <m:t>𝑩</m:t>
                        </m:r>
                        <m:r>
                          <a:rPr lang="en-US" sz="2400" i="1">
                            <a:latin typeface="Cambria Math"/>
                          </a:rPr>
                          <m:t>𝑑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</m:nary>
                  </m:oMath>
                </a14:m>
                <a:endParaRPr lang="en-US" sz="240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𝒙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</a:rPr>
                      <m:t>𝑭</m:t>
                    </m:r>
                    <m:r>
                      <a:rPr lang="en-US" sz="2400" b="1" i="1">
                        <a:latin typeface="Cambria Math"/>
                      </a:rPr>
                      <m:t>𝒙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400" b="1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𝑮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𝒖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400" dirty="0" smtClean="0"/>
                  <a:t> (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𝑭</m:t>
                    </m:r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ea typeface="Cambria Math"/>
                      </a:rPr>
                      <m:t>𝑮</m:t>
                    </m:r>
                  </m:oMath>
                </a14:m>
                <a:r>
                  <a:rPr lang="en-US" sz="2400" dirty="0" smtClean="0"/>
                  <a:t> are functions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r>
                  <a:rPr lang="en-US" sz="2400" dirty="0" smtClean="0"/>
                  <a:t> only )</a:t>
                </a:r>
                <a:endParaRPr lang="en-US" sz="2400" dirty="0"/>
              </a:p>
              <a:p>
                <a:pPr marL="0" indent="0">
                  <a:lnSpc>
                    <a:spcPct val="125000"/>
                  </a:lnSpc>
                  <a:buNone/>
                </a:pPr>
                <a:r>
                  <a:rPr lang="en-US" sz="2400" dirty="0" smtClean="0"/>
                  <a:t>Generalize to any time step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smtClean="0">
                    <a:sym typeface="Wingdings" pitchFamily="2" charset="2"/>
                  </a:rPr>
                  <a:t>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𝑘</m:t>
                        </m:r>
                        <m:r>
                          <a:rPr lang="en-US" sz="2400" i="1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b="1" i="1">
                        <a:latin typeface="Cambria Math"/>
                      </a:rPr>
                      <m:t>𝑭</m:t>
                    </m:r>
                    <m:sSub>
                      <m:sSubPr>
                        <m:ctrlPr>
                          <a:rPr lang="en-US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b="1" i="1">
                        <a:latin typeface="Cambria Math"/>
                      </a:rPr>
                      <m:t>𝑮</m:t>
                    </m:r>
                    <m:sSub>
                      <m:sSubPr>
                        <m:ctrlPr>
                          <a:rPr lang="en-US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</a:rPr>
                          <m:t>𝒖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>
                  <a:lnSpc>
                    <a:spcPct val="125000"/>
                  </a:lnSpc>
                </a:pPr>
                <a:r>
                  <a:rPr lang="en-US" sz="2400" dirty="0" smtClean="0"/>
                  <a:t>Calculation of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𝑭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ea typeface="Cambria Math"/>
                      </a:rPr>
                      <m:t>𝑮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: use infinite series expression</a:t>
                </a:r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𝑭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𝑰</m:t>
                      </m:r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b="1" i="1" smtClean="0">
                          <a:latin typeface="Cambria Math"/>
                        </a:rPr>
                        <m:t>𝑨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𝑨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𝑨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4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+…</m:t>
                      </m:r>
                    </m:oMath>
                  </m:oMathPara>
                </a14:m>
                <a:endParaRPr lang="en-US" sz="2400" dirty="0" smtClean="0"/>
              </a:p>
              <a:p>
                <a:pPr>
                  <a:lnSpc>
                    <a:spcPct val="125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2"/>
                <a:stretch>
                  <a:fillRect l="-1111" t="-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8F26B-C5E7-4A52-8008-3B05ABFFC422}" type="slidenum">
              <a:rPr lang="en-US" sz="1600" smtClean="0"/>
              <a:t>16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378626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33400"/>
                <a:ext cx="8229600" cy="5592763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25000"/>
                  </a:lnSpc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𝑮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𝚽</m:t>
                    </m:r>
                    <m:d>
                      <m:dPr>
                        <m:ctrlPr>
                          <a:rPr lang="en-US" sz="2400" b="1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  <m:nary>
                      <m:naryPr>
                        <m:ctrlPr>
                          <a:rPr lang="en-US" sz="2400" b="1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𝑡</m:t>
                        </m:r>
                      </m:sup>
                      <m:e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𝚽</m:t>
                        </m:r>
                        <m:d>
                          <m:dPr>
                            <m:ctrlPr>
                              <a:rPr lang="en-US" sz="2400" b="1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𝑑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𝜆</m:t>
                        </m:r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2400" b="1" i="1">
                            <a:latin typeface="Cambria Math"/>
                          </a:rPr>
                          <m:t>𝑩</m:t>
                        </m:r>
                      </m:e>
                    </m:nary>
                  </m:oMath>
                </a14:m>
                <a:endParaRPr lang="en-US" sz="2400" dirty="0" smtClean="0"/>
              </a:p>
              <a:p>
                <a:pPr>
                  <a:lnSpc>
                    <a:spcPct val="125000"/>
                  </a:lnSpc>
                </a:pPr>
                <a:r>
                  <a:rPr lang="en-US" sz="2400" dirty="0" smtClean="0"/>
                  <a:t>Where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400" b="1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𝑡</m:t>
                        </m:r>
                      </m:sup>
                      <m:e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𝚽</m:t>
                        </m:r>
                        <m:d>
                          <m:dPr>
                            <m:ctrlPr>
                              <a:rPr lang="en-US" sz="2400" b="1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𝑑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</m:nary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2400" b="1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𝑡</m:t>
                        </m:r>
                      </m:sup>
                      <m:e>
                        <m:sSup>
                          <m:sSupPr>
                            <m:ctrlPr>
                              <a:rPr lang="en-US" sz="240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400" b="1" i="1" smtClean="0">
                                <a:latin typeface="Cambria Math"/>
                                <a:ea typeface="Cambria Math"/>
                              </a:rPr>
                              <m:t>𝑨</m:t>
                            </m:r>
                            <m:r>
                              <a:rPr lang="en-US" sz="2400" i="1" smtClean="0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𝑑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</m:nary>
                    <m:r>
                      <a:rPr lang="en-US" sz="2400" b="1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𝑨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400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𝑰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𝑨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US" sz="2400" b="1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𝑨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400" b="1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𝑰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−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1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/>
                                <a:ea typeface="Cambria Math"/>
                              </a:rPr>
                              <m:t>𝑰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400" b="1" i="1" smtClean="0">
                                <a:latin typeface="Cambria Math"/>
                                <a:ea typeface="Cambria Math"/>
                              </a:rPr>
                              <m:t>𝑨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  <m:r>
                              <a:rPr lang="en-US" sz="2400" b="1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400" b="1" i="1" smtClean="0">
                                <a:latin typeface="Cambria Math"/>
                                <a:ea typeface="Cambria Math"/>
                              </a:rPr>
                              <m:t>𝑨</m:t>
                            </m:r>
                            <m:r>
                              <a:rPr lang="en-US" sz="2400" b="1" i="1" smtClean="0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r>
                              <a:rPr lang="en-US" sz="2400" b="1" i="1" smtClean="0">
                                <a:latin typeface="Cambria Math"/>
                                <a:ea typeface="Cambria Math"/>
                              </a:rPr>
                              <m:t>𝑨</m:t>
                            </m:r>
                            <m:r>
                              <a:rPr lang="en-US" sz="2400" b="1" i="1" smtClean="0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  <m:t>∆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400" b="1" i="1" smtClean="0">
                                <a:latin typeface="Cambria Math"/>
                                <a:ea typeface="Cambria Math"/>
                              </a:rPr>
                              <m:t>−…</m:t>
                            </m:r>
                          </m:e>
                        </m:d>
                      </m:e>
                    </m:d>
                    <m:r>
                      <a:rPr lang="en-US" sz="2400" b="1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𝑰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𝑨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sz="2400" b="1" i="1" smtClean="0">
                        <a:latin typeface="Cambria Math"/>
                        <a:ea typeface="Cambria Math"/>
                      </a:rPr>
                      <m:t>+…</m:t>
                    </m:r>
                  </m:oMath>
                </a14:m>
                <a:endParaRPr lang="en-US" sz="2400" b="1" dirty="0" smtClean="0"/>
              </a:p>
              <a:p>
                <a:pPr>
                  <a:lnSpc>
                    <a:spcPct val="125000"/>
                  </a:lnSpc>
                </a:pPr>
                <a:r>
                  <a:rPr lang="en-US" sz="2400" dirty="0" smtClean="0"/>
                  <a:t>Use finite number of terms</a:t>
                </a:r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𝒙</m:t>
                      </m:r>
                      <m:d>
                        <m:d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+2</m:t>
                          </m:r>
                        </m:e>
                      </m:d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𝑭𝒙</m:t>
                      </m:r>
                      <m:d>
                        <m:d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sz="2400" b="1" i="1" smtClean="0">
                          <a:latin typeface="Cambria Math"/>
                        </a:rPr>
                        <m:t>+</m:t>
                      </m:r>
                      <m:r>
                        <a:rPr lang="en-US" sz="2400" b="1" i="1" smtClean="0">
                          <a:latin typeface="Cambria Math"/>
                        </a:rPr>
                        <m:t>𝑮𝒖</m:t>
                      </m:r>
                      <m:d>
                        <m:d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𝑘</m:t>
                          </m:r>
                          <m:r>
                            <a:rPr lang="en-US" sz="2400" i="1">
                              <a:latin typeface="Cambria Math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2400" b="1" i="1" dirty="0" smtClean="0">
                  <a:latin typeface="Cambria Math"/>
                </a:endParaRPr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𝑭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1" i="1">
                          <a:latin typeface="Cambria Math"/>
                        </a:rPr>
                        <m:t>𝒙</m:t>
                      </m:r>
                      <m:d>
                        <m:d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sz="2400" b="1" i="1">
                          <a:latin typeface="Cambria Math"/>
                        </a:rPr>
                        <m:t>+</m:t>
                      </m:r>
                      <m:r>
                        <a:rPr lang="en-US" sz="2400" b="1" i="1" smtClean="0">
                          <a:latin typeface="Cambria Math"/>
                        </a:rPr>
                        <m:t>𝑭</m:t>
                      </m:r>
                      <m:r>
                        <a:rPr lang="en-US" sz="2400" b="1" i="1">
                          <a:latin typeface="Cambria Math"/>
                        </a:rPr>
                        <m:t>𝑮𝒖</m:t>
                      </m:r>
                      <m:d>
                        <m:d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sz="2400" b="1" i="1" smtClean="0">
                          <a:latin typeface="Cambria Math"/>
                        </a:rPr>
                        <m:t>+</m:t>
                      </m:r>
                      <m:r>
                        <a:rPr lang="en-US" sz="2400" b="1" i="1">
                          <a:latin typeface="Cambria Math"/>
                        </a:rPr>
                        <m:t>𝑮𝒖</m:t>
                      </m:r>
                      <m:d>
                        <m:d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𝑘</m:t>
                          </m:r>
                          <m:r>
                            <a:rPr lang="en-US" sz="2400" i="1">
                              <a:latin typeface="Cambria Math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2400" b="1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</a:rPr>
                        <m:t>𝒙</m:t>
                      </m:r>
                      <m:d>
                        <m:d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𝑘</m:t>
                          </m:r>
                          <m:r>
                            <a:rPr lang="en-US" sz="2400" b="0" i="1">
                              <a:latin typeface="Cambria Math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𝑝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/>
                            </a:rPr>
                            <m:t>𝑭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𝑝</m:t>
                          </m:r>
                        </m:sup>
                      </m:sSup>
                      <m:r>
                        <a:rPr lang="en-US" sz="2400" b="1" i="1">
                          <a:latin typeface="Cambria Math"/>
                        </a:rPr>
                        <m:t>𝒙</m:t>
                      </m:r>
                      <m:d>
                        <m:d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sz="2400" b="0" i="1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𝑭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−1−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  <m:r>
                        <a:rPr lang="en-US" sz="2400" b="1" i="1">
                          <a:latin typeface="Cambria Math"/>
                        </a:rPr>
                        <m:t>𝑮𝒖</m:t>
                      </m:r>
                      <m:d>
                        <m:d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𝑘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:r>
                  <a:rPr lang="en-US" sz="2400" dirty="0" smtClean="0"/>
                  <a:t>No integration error for sampled data control (zero-order hold)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33400"/>
                <a:ext cx="8229600" cy="5592763"/>
              </a:xfrm>
              <a:blipFill rotWithShape="1">
                <a:blip r:embed="rId2"/>
                <a:stretch>
                  <a:fillRect l="-1111" b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8F26B-C5E7-4A52-8008-3B05ABFFC422}" type="slidenum">
              <a:rPr lang="en-US" sz="1600" smtClean="0"/>
              <a:t>17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596608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en-US" sz="2400" dirty="0" smtClean="0"/>
                  <a:t>Discrete-time State Controllability</a:t>
                </a:r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</a:rPr>
                        <m:t>𝒙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/>
                            </a:rPr>
                            <m:t>𝑭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2400" b="1" i="1">
                          <a:latin typeface="Cambria Math"/>
                        </a:rPr>
                        <m:t>𝒙</m:t>
                      </m:r>
                      <m:d>
                        <m:d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2400" b="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/>
                            </a:rPr>
                            <m:t>𝑭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2400" b="1" i="1">
                          <a:latin typeface="Cambria Math"/>
                        </a:rPr>
                        <m:t>𝑮𝒖</m:t>
                      </m:r>
                      <m:d>
                        <m:d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/>
                            </a:rPr>
                            <m:t>𝑭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latin typeface="Cambria Math"/>
                            </a:rPr>
                            <m:t>−2</m:t>
                          </m:r>
                        </m:sup>
                      </m:sSup>
                      <m:r>
                        <a:rPr lang="en-US" sz="2400" b="1" i="1">
                          <a:latin typeface="Cambria Math"/>
                        </a:rPr>
                        <m:t>𝑮𝒖</m:t>
                      </m:r>
                      <m:d>
                        <m:d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+…+</m:t>
                      </m:r>
                      <m:r>
                        <a:rPr lang="en-US" sz="2400" b="1" i="1">
                          <a:latin typeface="Cambria Math"/>
                        </a:rPr>
                        <m:t>𝑮𝒖</m:t>
                      </m:r>
                      <m:d>
                        <m:d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2400" b="1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 smtClean="0"/>
                  <a:t> is the order of the system.</a:t>
                </a:r>
              </a:p>
              <a:p>
                <a:pPr marL="0" indent="0">
                  <a:lnSpc>
                    <a:spcPct val="125000"/>
                  </a:lnSpc>
                  <a:buNone/>
                </a:pPr>
                <a:r>
                  <a:rPr lang="en-US" sz="2400" dirty="0" smtClean="0"/>
                  <a:t>We need to be able to generate any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𝒙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 smtClean="0"/>
                  <a:t> from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𝒙</m:t>
                    </m:r>
                    <m:d>
                      <m:dPr>
                        <m:ctrlPr>
                          <a:rPr lang="en-US" sz="2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400" dirty="0" smtClean="0"/>
                  <a:t> using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𝒖</m:t>
                    </m:r>
                    <m:d>
                      <m:dPr>
                        <m:ctrlPr>
                          <a:rPr lang="en-US" sz="2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𝒖</m:t>
                    </m:r>
                    <m:d>
                      <m:dPr>
                        <m:ctrlPr>
                          <a:rPr lang="en-US" sz="2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dirty="0" smtClean="0"/>
                  <a:t>, etc.</a:t>
                </a:r>
              </a:p>
              <a:p>
                <a:pPr marL="0" indent="0">
                  <a:lnSpc>
                    <a:spcPct val="125000"/>
                  </a:lnSpc>
                  <a:buNone/>
                </a:pPr>
                <a:endParaRPr lang="en-US" sz="2400" dirty="0"/>
              </a:p>
              <a:p>
                <a:pPr marL="0" indent="0">
                  <a:lnSpc>
                    <a:spcPct val="125000"/>
                  </a:lnSpc>
                  <a:buNone/>
                </a:pPr>
                <a:r>
                  <a:rPr lang="en-US" sz="2400" dirty="0" smtClean="0"/>
                  <a:t>Example: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sz="2400" dirty="0" smtClean="0"/>
                  <a:t> is a scalar,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</a:rPr>
                          <m:t>𝑭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</a:rPr>
                          <m:t>𝑮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/>
                          </a:rPr>
                          <m:t>𝑭</m:t>
                        </m:r>
                      </m:e>
                      <m:sup>
                        <m:r>
                          <a:rPr lang="en-US" sz="2400" b="0" i="1" dirty="0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sz="2400" b="1" i="1" dirty="0" smtClean="0">
                        <a:latin typeface="Cambria Math"/>
                      </a:rPr>
                      <m:t>𝑮</m:t>
                    </m:r>
                  </m:oMath>
                </a14:m>
                <a:r>
                  <a:rPr lang="en-US" sz="2400" dirty="0" smtClean="0"/>
                  <a:t>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𝑛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×1</m:t>
                    </m:r>
                  </m:oMath>
                </a14:m>
                <a:endParaRPr lang="en-US" sz="2400" dirty="0" smtClean="0"/>
              </a:p>
              <a:p>
                <a:pPr>
                  <a:lnSpc>
                    <a:spcPct val="125000"/>
                  </a:lnSpc>
                  <a:buFont typeface="Wingdings"/>
                  <a:buChar char="è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sym typeface="Wingdings" pitchFamily="2" charset="2"/>
                      </a:rPr>
                      <m:t>𝑛</m:t>
                    </m:r>
                  </m:oMath>
                </a14:m>
                <a:r>
                  <a:rPr lang="en-US" sz="2400" dirty="0" smtClean="0"/>
                  <a:t> equations,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 smtClean="0"/>
                  <a:t> unknowns</a:t>
                </a:r>
              </a:p>
              <a:p>
                <a:pPr marL="0" indent="0">
                  <a:lnSpc>
                    <a:spcPct val="125000"/>
                  </a:lnSpc>
                  <a:buNone/>
                </a:pPr>
                <a:r>
                  <a:rPr lang="en-US" sz="2400" dirty="0" smtClean="0"/>
                  <a:t>(rank must be n, determinant ≠ 0. No rows, columns are linearly dependent.)</a:t>
                </a:r>
              </a:p>
              <a:p>
                <a:pPr marL="0" indent="0">
                  <a:lnSpc>
                    <a:spcPct val="125000"/>
                  </a:lnSpc>
                  <a:buNone/>
                </a:pPr>
                <a:r>
                  <a:rPr lang="en-US" sz="2400" dirty="0" smtClean="0"/>
                  <a:t>Use Gaussian elimination to check controllability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  <a:blipFill rotWithShape="1">
                <a:blip r:embed="rId2"/>
                <a:stretch>
                  <a:fillRect l="-1111" r="-222" b="-1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8F26B-C5E7-4A52-8008-3B05ABFFC422}" type="slidenum">
              <a:rPr lang="en-US" sz="1600" smtClean="0"/>
              <a:t>18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066566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en-US" sz="2400" dirty="0" smtClean="0"/>
                  <a:t>Example:</a:t>
                </a:r>
              </a:p>
              <a:p>
                <a:pPr marL="0" indent="0">
                  <a:lnSpc>
                    <a:spcPct val="125000"/>
                  </a:lnSpc>
                  <a:buNone/>
                </a:pPr>
                <a:r>
                  <a:rPr lang="en-US" sz="2400" dirty="0" smtClean="0"/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</a:rPr>
                      <m:t>𝑢</m:t>
                    </m:r>
                  </m:oMath>
                </a14:m>
                <a:endParaRPr lang="en-US" sz="2400" b="0" i="1" dirty="0" smtClean="0">
                  <a:latin typeface="Cambria Math"/>
                </a:endParaRPr>
              </a:p>
              <a:p>
                <a:pPr marL="0" indent="0">
                  <a:lnSpc>
                    <a:spcPct val="125000"/>
                  </a:lnSpc>
                  <a:buNone/>
                </a:pPr>
                <a:r>
                  <a:rPr lang="en-US" sz="2400" dirty="0" smtClean="0"/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−2</m:t>
                        </m:r>
                        <m:r>
                          <a:rPr lang="en-US" sz="240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r>
                      <a:rPr lang="en-US" sz="2400" i="1" smtClean="0">
                        <a:latin typeface="Cambria Math"/>
                      </a:rPr>
                      <m:t>𝑢</m:t>
                    </m:r>
                  </m:oMath>
                </a14:m>
                <a:endParaRPr lang="en-US" sz="240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:r>
                  <a:rPr lang="en-US" sz="2400" b="1" dirty="0" smtClean="0"/>
                  <a:t>       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𝑨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  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   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𝑩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  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:r>
                  <a:rPr lang="en-US" sz="2400" b="1" dirty="0" smtClean="0"/>
                  <a:t>       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𝑴</m:t>
                    </m:r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/>
                          </a:rPr>
                          <m:t>𝑩</m:t>
                        </m:r>
                        <m:r>
                          <a:rPr lang="en-US" sz="2400" b="1" i="1" smtClean="0">
                            <a:latin typeface="Cambria Math"/>
                          </a:rPr>
                          <m:t>|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𝑨𝑩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  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   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/>
                  <a:t> (not linear independent)</a:t>
                </a:r>
              </a:p>
              <a:p>
                <a:pPr>
                  <a:lnSpc>
                    <a:spcPct val="125000"/>
                  </a:lnSpc>
                </a:pPr>
                <a:r>
                  <a:rPr lang="en-US" sz="2400" dirty="0" smtClean="0"/>
                  <a:t>Controllability Matrix:</a:t>
                </a:r>
              </a:p>
              <a:p>
                <a:pPr marL="0" indent="0">
                  <a:lnSpc>
                    <a:spcPct val="125000"/>
                  </a:lnSpc>
                  <a:buNone/>
                </a:pPr>
                <a:r>
                  <a:rPr lang="en-US" sz="2400" dirty="0" smtClean="0"/>
                  <a:t>Discrete-time:</a:t>
                </a:r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𝐷</m:t>
                          </m:r>
                        </m:sub>
                      </m:sSub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𝑮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𝑭𝑮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𝑭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/>
                            </a:rPr>
                            <m:t>𝑮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|…|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𝑭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/>
                            </a:rPr>
                            <m:t>𝑮</m:t>
                          </m:r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:r>
                  <a:rPr lang="en-US" sz="2400" dirty="0" smtClean="0"/>
                  <a:t>Continuous-time:</a:t>
                </a:r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/>
                            </a:rPr>
                            <m:t>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sz="2400" b="1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𝑩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𝑨𝑩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/>
                            </a:rPr>
                            <m:t>𝑩</m:t>
                          </m:r>
                          <m:r>
                            <a:rPr lang="en-US" sz="2400" b="1" i="1">
                              <a:latin typeface="Cambria Math"/>
                            </a:rPr>
                            <m:t>|…|</m:t>
                          </m:r>
                          <m:sSup>
                            <m:sSup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/>
                            </a:rPr>
                            <m:t>𝑩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25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3"/>
                <a:stretch>
                  <a:fillRect l="-1111" t="-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8F26B-C5E7-4A52-8008-3B05ABFFC422}" type="slidenum">
              <a:rPr lang="en-US" sz="1600" smtClean="0"/>
              <a:t>19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904896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of Linear system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490696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25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/>
                          </a:rPr>
                          <m:t>𝒙</m:t>
                        </m:r>
                      </m:e>
                    </m:acc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b="1" i="1">
                        <a:latin typeface="Cambria Math"/>
                      </a:rPr>
                      <m:t>𝑨𝒙</m:t>
                    </m:r>
                  </m:oMath>
                </a14:m>
                <a:r>
                  <a:rPr lang="en-US" sz="2400" b="1" dirty="0" smtClean="0"/>
                  <a:t>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b="1" i="1">
                        <a:latin typeface="Cambria Math"/>
                      </a:rPr>
                      <m:t>𝒖</m:t>
                    </m:r>
                    <m:r>
                      <a:rPr lang="en-US" sz="2400" i="1">
                        <a:latin typeface="Cambria Math"/>
                      </a:rPr>
                      <m:t>=0 </m:t>
                    </m:r>
                    <m:r>
                      <a:rPr lang="en-US" sz="2400" i="1">
                        <a:latin typeface="Cambria Math"/>
                      </a:rPr>
                      <m:t>𝑜𝑟</m:t>
                    </m:r>
                    <m:r>
                      <a:rPr lang="en-US" sz="2400" b="1" i="1">
                        <a:latin typeface="Cambria Math"/>
                      </a:rPr>
                      <m:t> </m:t>
                    </m:r>
                    <m:r>
                      <a:rPr lang="en-US" sz="2400" b="1" i="1">
                        <a:latin typeface="Cambria Math"/>
                      </a:rPr>
                      <m:t>𝒖</m:t>
                    </m:r>
                    <m:r>
                      <a:rPr lang="en-US" sz="2400" i="1">
                        <a:latin typeface="Cambria Math"/>
                      </a:rPr>
                      <m:t>=−</m:t>
                    </m:r>
                    <m:r>
                      <a:rPr lang="en-US" sz="2400" b="1" i="1">
                        <a:latin typeface="Cambria Math"/>
                      </a:rPr>
                      <m:t>𝑲𝒙</m:t>
                    </m:r>
                    <m:r>
                      <a:rPr lang="en-US" sz="2400" i="1">
                        <a:latin typeface="Cambria Math"/>
                      </a:rPr>
                      <m:t>,    </m:t>
                    </m:r>
                    <m:r>
                      <a:rPr lang="en-US" sz="2400" i="1">
                        <a:latin typeface="Cambria Math"/>
                      </a:rPr>
                      <m:t>𝐹𝑒𝑒𝑑𝑏𝑎𝑐𝑘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𝐶𝑜𝑛𝑡𝑟𝑜𝑙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endParaRPr lang="en-US" sz="2400" dirty="0"/>
              </a:p>
              <a:p>
                <a:pPr>
                  <a:lnSpc>
                    <a:spcPct val="125000"/>
                  </a:lnSpc>
                </a:pP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𝒙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sz="2400" b="1" dirty="0"/>
              </a:p>
              <a:p>
                <a:pPr>
                  <a:lnSpc>
                    <a:spcPct val="125000"/>
                  </a:lnSpc>
                </a:pPr>
                <a:r>
                  <a:rPr lang="en-US" sz="2400" dirty="0"/>
                  <a:t>Solution</a:t>
                </a:r>
                <a:r>
                  <a:rPr lang="en-US" sz="2400" dirty="0" smtClean="0"/>
                  <a:t>:</a:t>
                </a:r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𝒙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b="1" i="1" dirty="0">
                            <a:latin typeface="Cambria Math"/>
                          </a:rPr>
                          <m:t>𝑨</m:t>
                        </m:r>
                        <m:d>
                          <m:dPr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latin typeface="Cambria Math"/>
                              </a:rPr>
                              <m:t>𝑡</m:t>
                            </m:r>
                            <m:r>
                              <a:rPr lang="en-US" sz="2400" i="1" dirty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sup>
                    </m:sSup>
                    <m:r>
                      <a:rPr lang="en-US" sz="2400" b="1" i="1" dirty="0">
                        <a:latin typeface="Cambria Math"/>
                      </a:rPr>
                      <m:t>𝒙</m:t>
                    </m:r>
                    <m:d>
                      <m:dPr>
                        <m:ctrlPr>
                          <a:rPr lang="en-US" sz="2400" i="1" dirty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b="1" i="1" dirty="0">
                            <a:latin typeface="Cambria Math"/>
                          </a:rPr>
                          <m:t>𝑨</m:t>
                        </m:r>
                        <m:d>
                          <m:dPr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latin typeface="Cambria Math"/>
                              </a:rPr>
                              <m:t>𝑡</m:t>
                            </m:r>
                            <m:r>
                              <a:rPr lang="en-US" sz="2400" i="1" dirty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sup>
                    </m:sSup>
                    <m:r>
                      <a:rPr lang="en-US" sz="2400" i="1" dirty="0">
                        <a:latin typeface="Cambria Math"/>
                      </a:rPr>
                      <m:t>≜</m:t>
                    </m:r>
                    <m:r>
                      <a:rPr lang="el-GR" sz="2400" b="1" dirty="0">
                        <a:latin typeface="Cambria Math"/>
                        <a:ea typeface="Cambria Math"/>
                      </a:rPr>
                      <m:t>𝚽</m:t>
                    </m:r>
                    <m:d>
                      <m:dPr>
                        <m:ctrlPr>
                          <a:rPr lang="el-GR" sz="2400" i="1" dirty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sz="2400" i="1" dirty="0">
                            <a:latin typeface="Cambria Math"/>
                            <a:ea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 ( Transition Matrix</a:t>
                </a:r>
                <a:r>
                  <a:rPr lang="en-US" sz="2400" dirty="0" smtClean="0"/>
                  <a:t>)</a:t>
                </a:r>
              </a:p>
              <a:p>
                <a:pPr marL="0" indent="0">
                  <a:lnSpc>
                    <a:spcPct val="125000"/>
                  </a:lnSpc>
                  <a:buNone/>
                </a:pPr>
                <a:r>
                  <a:rPr lang="en-US" sz="2400" dirty="0"/>
                  <a:t>Usually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=0</m:t>
                    </m:r>
                  </m:oMath>
                </a14:m>
                <a:endParaRPr lang="en-US" sz="240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 xmlns:m="http://schemas.openxmlformats.org/officeDocument/2006/math">
                    <m:r>
                      <a:rPr lang="el-GR" sz="2400" b="1" dirty="0">
                        <a:latin typeface="Cambria Math"/>
                        <a:ea typeface="Cambria Math"/>
                      </a:rPr>
                      <m:t>𝚽</m:t>
                    </m:r>
                    <m:d>
                      <m:dPr>
                        <m:ctrlPr>
                          <a:rPr lang="el-GR" sz="2400" i="1" dirty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sz="2400" i="1" dirty="0">
                            <a:latin typeface="Cambria Math"/>
                            <a:ea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400" i="1" dirty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b="1" i="1" dirty="0">
                            <a:latin typeface="Cambria Math"/>
                          </a:rPr>
                          <m:t>𝑨</m:t>
                        </m:r>
                        <m:r>
                          <a:rPr lang="en-US" sz="2400" i="1" dirty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sz="2400" i="1" dirty="0">
                        <a:latin typeface="Cambria Math"/>
                      </a:rPr>
                      <m:t>=</m:t>
                    </m:r>
                    <m:r>
                      <a:rPr lang="en-US" sz="2400" b="1" i="1" dirty="0" smtClean="0">
                        <a:latin typeface="Cambria Math"/>
                      </a:rPr>
                      <m:t>𝑰</m:t>
                    </m:r>
                    <m:r>
                      <a:rPr lang="en-US" sz="2400" i="1" dirty="0">
                        <a:latin typeface="Cambria Math"/>
                      </a:rPr>
                      <m:t>+</m:t>
                    </m:r>
                    <m:r>
                      <a:rPr lang="en-US" sz="2400" b="1" i="1" dirty="0">
                        <a:latin typeface="Cambria Math"/>
                      </a:rPr>
                      <m:t>𝑨</m:t>
                    </m:r>
                    <m:r>
                      <a:rPr lang="en-US" sz="2400" i="1" dirty="0">
                        <a:latin typeface="Cambria Math"/>
                      </a:rPr>
                      <m:t>𝑡</m:t>
                    </m:r>
                    <m:r>
                      <a:rPr lang="en-US" sz="2400" i="1" dirty="0">
                        <a:latin typeface="Cambria Math"/>
                      </a:rPr>
                      <m:t>+</m:t>
                    </m:r>
                    <m:r>
                      <a:rPr lang="en-US" sz="2400" b="1" i="1" dirty="0">
                        <a:latin typeface="Cambria Math"/>
                      </a:rPr>
                      <m:t>𝑨</m:t>
                    </m:r>
                    <m:r>
                      <a:rPr lang="en-US" sz="2400" i="1" dirty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b="1" i="1" dirty="0">
                        <a:latin typeface="Cambria Math"/>
                        <a:ea typeface="Cambria Math"/>
                      </a:rPr>
                      <m:t>𝑨</m:t>
                    </m:r>
                    <m:sSup>
                      <m:sSupPr>
                        <m:ctrlPr>
                          <a:rPr lang="en-US" sz="2400" i="1" dirty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sup>
                        <m:r>
                          <a:rPr lang="en-US" sz="2400" i="1" dirty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2400" i="1" dirty="0">
                        <a:latin typeface="Cambria Math"/>
                        <a:ea typeface="Cambria Math"/>
                      </a:rPr>
                      <m:t>+…</m:t>
                    </m:r>
                  </m:oMath>
                </a14:m>
                <a:endParaRPr lang="en-US" sz="240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:r>
                  <a:rPr lang="en-US" sz="2400" dirty="0"/>
                  <a:t>Computationally not feasible for general use</a:t>
                </a:r>
                <a:r>
                  <a:rPr lang="en-US" sz="2400" dirty="0">
                    <a:sym typeface="Wingdings" pitchFamily="2" charset="2"/>
                  </a:rPr>
                  <a:t> need analytical solution</a:t>
                </a:r>
                <a:endParaRPr lang="en-US" sz="2400" dirty="0"/>
              </a:p>
              <a:p>
                <a:pPr marL="0" indent="0">
                  <a:lnSpc>
                    <a:spcPct val="125000"/>
                  </a:lnSpc>
                  <a:buNone/>
                </a:pPr>
                <a:endParaRPr lang="en-US" sz="2400" dirty="0"/>
              </a:p>
              <a:p>
                <a:pPr marL="0" indent="0">
                  <a:lnSpc>
                    <a:spcPct val="125000"/>
                  </a:lnSpc>
                  <a:buNone/>
                </a:pPr>
                <a:endParaRPr lang="en-US" sz="2400" dirty="0"/>
              </a:p>
              <a:p>
                <a:pPr marL="0" indent="0">
                  <a:lnSpc>
                    <a:spcPct val="125000"/>
                  </a:lnSpc>
                  <a:buNone/>
                </a:pPr>
                <a:endParaRPr lang="en-US" sz="2400" dirty="0"/>
              </a:p>
              <a:p>
                <a:pPr marL="0" indent="0">
                  <a:lnSpc>
                    <a:spcPct val="125000"/>
                  </a:lnSpc>
                  <a:buNone/>
                </a:pPr>
                <a:endParaRPr lang="en-US" sz="2400" dirty="0"/>
              </a:p>
              <a:p>
                <a:pPr marL="0" indent="0">
                  <a:lnSpc>
                    <a:spcPct val="125000"/>
                  </a:lnSpc>
                  <a:buNone/>
                </a:pPr>
                <a:endParaRPr lang="en-US" sz="2400" dirty="0"/>
              </a:p>
              <a:p>
                <a:pPr>
                  <a:lnSpc>
                    <a:spcPct val="125000"/>
                  </a:lnSpc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4906963"/>
              </a:xfrm>
              <a:blipFill rotWithShape="1"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8F26B-C5E7-4A52-8008-3B05ABFFC422}" type="slidenum">
              <a:rPr lang="en-US" sz="1600" smtClean="0"/>
              <a:t>2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2498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715962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 smtClean="0"/>
              <a:t>Observability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4983163"/>
              </a:xfrm>
            </p:spPr>
            <p:txBody>
              <a:bodyPr>
                <a:normAutofit fontScale="85000" lnSpcReduction="10000"/>
              </a:bodyPr>
              <a:lstStyle/>
              <a:p>
                <a:pPr>
                  <a:lnSpc>
                    <a:spcPct val="125000"/>
                  </a:lnSpc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𝒙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𝑭𝒙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𝑘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en-US" sz="2400" dirty="0"/>
                              <m:t> </m:t>
                            </m:r>
                          </m:e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𝒚</m:t>
                            </m:r>
                            <m:r>
                              <a:rPr lang="en-US" sz="2400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sz="2400" b="1" i="1" smtClean="0">
                                <a:latin typeface="Cambria Math"/>
                              </a:rPr>
                              <m:t>𝑯𝒙</m:t>
                            </m:r>
                          </m:e>
                        </m:eqArr>
                      </m:e>
                    </m:d>
                  </m:oMath>
                </a14:m>
                <a:endParaRPr lang="en-US" sz="2400" b="1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:r>
                  <a:rPr lang="en-US" sz="2400" b="1" dirty="0" smtClean="0"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sym typeface="Wingdings" pitchFamily="2" charset="2"/>
                      </a:rPr>
                      <m:t>𝒚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sym typeface="Wingdings" pitchFamily="2" charset="2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sym typeface="Wingdings" pitchFamily="2" charset="2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  <a:sym typeface="Wingdings" pitchFamily="2" charset="2"/>
                      </a:rPr>
                      <m:t>𝑯𝒙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sym typeface="Wingdings" pitchFamily="2" charset="2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sym typeface="Wingdings" pitchFamily="2" charset="2"/>
                      </a:rPr>
                      <m:t>𝒚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sym typeface="Wingdings" pitchFamily="2" charset="2"/>
                          </a:rPr>
                          <m:t>2</m:t>
                        </m:r>
                      </m:e>
                    </m:d>
                    <m:r>
                      <a:rPr lang="en-US" sz="2400" i="1">
                        <a:latin typeface="Cambria Math"/>
                        <a:sym typeface="Wingdings" pitchFamily="2" charset="2"/>
                      </a:rPr>
                      <m:t>=</m:t>
                    </m:r>
                    <m:r>
                      <a:rPr lang="en-US" sz="2400" b="1" i="1">
                        <a:latin typeface="Cambria Math"/>
                        <a:sym typeface="Wingdings" pitchFamily="2" charset="2"/>
                      </a:rPr>
                      <m:t>𝑯</m:t>
                    </m:r>
                    <m:sSup>
                      <m:sSupPr>
                        <m:ctrlPr>
                          <a:rPr lang="en-US" sz="2400" b="1" i="1" smtClean="0">
                            <a:latin typeface="Cambria Math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  <a:sym typeface="Wingdings" pitchFamily="2" charset="2"/>
                          </a:rPr>
                          <m:t>𝑭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sym typeface="Wingdings" pitchFamily="2" charset="2"/>
                          </a:rPr>
                          <m:t>2</m:t>
                        </m:r>
                      </m:sup>
                    </m:sSup>
                    <m:r>
                      <a:rPr lang="en-US" sz="2400" b="1" i="1">
                        <a:latin typeface="Cambria Math"/>
                        <a:sym typeface="Wingdings" pitchFamily="2" charset="2"/>
                      </a:rPr>
                      <m:t>𝒙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sym typeface="Wingdings" pitchFamily="2" charset="2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sym typeface="Wingdings" pitchFamily="2" charset="2"/>
                      </a:rPr>
                      <m:t>𝒚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sym typeface="Wingdings" pitchFamily="2" charset="2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/>
                            <a:sym typeface="Wingdings" pitchFamily="2" charset="2"/>
                          </a:rPr>
                          <m:t>−1</m:t>
                        </m:r>
                      </m:e>
                    </m:d>
                    <m:r>
                      <a:rPr lang="en-US" sz="2400" i="1">
                        <a:latin typeface="Cambria Math"/>
                        <a:sym typeface="Wingdings" pitchFamily="2" charset="2"/>
                      </a:rPr>
                      <m:t>=</m:t>
                    </m:r>
                    <m:r>
                      <a:rPr lang="en-US" sz="2400" b="1" i="1">
                        <a:latin typeface="Cambria Math"/>
                        <a:sym typeface="Wingdings" pitchFamily="2" charset="2"/>
                      </a:rPr>
                      <m:t>𝑯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  <a:sym typeface="Wingdings" pitchFamily="2" charset="2"/>
                          </a:rPr>
                          <m:t>𝑭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sym typeface="Wingdings" pitchFamily="2" charset="2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/>
                            <a:sym typeface="Wingdings" pitchFamily="2" charset="2"/>
                          </a:rPr>
                          <m:t>−1</m:t>
                        </m:r>
                      </m:sup>
                    </m:sSup>
                    <m:r>
                      <a:rPr lang="en-US" sz="2400" b="1" i="1">
                        <a:latin typeface="Cambria Math"/>
                        <a:sym typeface="Wingdings" pitchFamily="2" charset="2"/>
                      </a:rPr>
                      <m:t>𝒙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sym typeface="Wingdings" pitchFamily="2" charset="2"/>
                          </a:rPr>
                          <m:t>0</m:t>
                        </m:r>
                      </m:e>
                    </m:d>
                  </m:oMath>
                </a14:m>
                <a:endParaRPr lang="en-US" sz="240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:r>
                  <a:rPr lang="en-US" sz="2400" dirty="0" smtClean="0"/>
                  <a:t>Example: </a:t>
                </a:r>
              </a:p>
              <a:p>
                <a:pPr marL="0" indent="0">
                  <a:lnSpc>
                    <a:spcPct val="125000"/>
                  </a:lnSpc>
                  <a:buNone/>
                </a:pPr>
                <a:r>
                  <a:rPr lang="en-US" sz="2400" dirty="0" smtClean="0"/>
                  <a:t>    Suppose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d>
                      <m:dPr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400" dirty="0" smtClean="0"/>
                  <a:t>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𝑛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×1</m:t>
                    </m:r>
                  </m:oMath>
                </a14:m>
                <a:r>
                  <a:rPr lang="en-US" sz="2400" dirty="0" smtClean="0"/>
                  <a:t> (unknown vector),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𝒚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1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×1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(scalar)</a:t>
                </a:r>
              </a:p>
              <a:p>
                <a:pPr marL="0" indent="0">
                  <a:lnSpc>
                    <a:spcPct val="125000"/>
                  </a:lnSpc>
                  <a:buNone/>
                </a:pPr>
                <a:r>
                  <a:rPr lang="en-US" sz="2400" dirty="0" smtClean="0"/>
                  <a:t>    After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2400" dirty="0" smtClean="0"/>
                  <a:t> time steps, can we reconstruct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𝒙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400" dirty="0" smtClean="0"/>
                  <a:t> using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 smtClean="0"/>
                  <a:t> values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sz="2400" dirty="0" smtClean="0"/>
                  <a:t> (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sz="24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dirty="0" smtClean="0"/>
                  <a:t>, …,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sz="24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𝑛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2400" dirty="0" smtClean="0"/>
                  <a:t>)?</a:t>
                </a:r>
              </a:p>
              <a:p>
                <a:pPr marL="0" indent="0">
                  <a:lnSpc>
                    <a:spcPct val="125000"/>
                  </a:lnSpc>
                  <a:buNone/>
                </a:pPr>
                <a:r>
                  <a:rPr lang="en-US" sz="2400" dirty="0" smtClean="0"/>
                  <a:t>    In this case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𝑯</m:t>
                    </m:r>
                  </m:oMath>
                </a14:m>
                <a:r>
                  <a:rPr lang="en-US" sz="2400" dirty="0" smtClean="0"/>
                  <a:t> is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endParaRPr lang="en-US" sz="240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/>
                                  </a:rPr>
                                  <m:t>𝑦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𝑦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2400" i="1" smtClean="0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𝑦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1" i="1" smtClean="0">
                                    <a:latin typeface="Cambria Math"/>
                                  </a:rPr>
                                  <m:t>𝑯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𝑯𝑭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𝑯</m:t>
                                </m:r>
                                <m:sSup>
                                  <m:sSupPr>
                                    <m:ctrlPr>
                                      <a:rPr lang="en-US" sz="2400" b="1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latin typeface="Cambria Math"/>
                                      </a:rPr>
                                      <m:t>𝑭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−1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en-US" sz="2400" b="1" i="1" smtClean="0">
                          <a:latin typeface="Cambria Math"/>
                        </a:rPr>
                        <m:t>𝒙</m:t>
                      </m:r>
                      <m:d>
                        <m:d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4983163"/>
              </a:xfrm>
              <a:blipFill rotWithShape="1">
                <a:blip r:embed="rId2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324600" y="4800600"/>
                <a:ext cx="1524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 smtClean="0"/>
                  <a:t> equations,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 smtClean="0"/>
                  <a:t> unknowns</a:t>
                </a:r>
                <a:endParaRPr lang="en-US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4800600"/>
                <a:ext cx="1524000" cy="707886"/>
              </a:xfrm>
              <a:prstGeom prst="rect">
                <a:avLst/>
              </a:prstGeom>
              <a:blipFill rotWithShape="1">
                <a:blip r:embed="rId3"/>
                <a:stretch>
                  <a:fillRect t="-4310" r="-4800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95800" y="6250633"/>
                <a:ext cx="2895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Must have rank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𝑛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6250633"/>
                <a:ext cx="2895600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2316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V="1">
            <a:off x="5105400" y="5867400"/>
            <a:ext cx="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8F26B-C5E7-4A52-8008-3B05ABFFC422}" type="slidenum">
              <a:rPr lang="en-US" sz="1600" smtClean="0"/>
              <a:t>20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243563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 smtClean="0"/>
              <a:t>Observability</a:t>
            </a:r>
            <a:r>
              <a:rPr lang="en-US" sz="3600" dirty="0" smtClean="0"/>
              <a:t> Matrix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498316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smtClean="0"/>
                  <a:t>Discrete: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𝑵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𝐷</m:t>
                          </m:r>
                        </m:sub>
                      </m:sSub>
                      <m:r>
                        <a:rPr lang="en-US" sz="2400" b="1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𝑯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4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𝑯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b="1" i="1" smtClean="0">
                              <a:latin typeface="Cambria Math"/>
                            </a:rPr>
                            <m:t>…</m:t>
                          </m:r>
                          <m:r>
                            <a:rPr lang="en-US" sz="2400" b="1" i="1">
                              <a:latin typeface="Cambria Math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1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b="1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>
                                          <a:latin typeface="Cambria Math"/>
                                        </a:rPr>
                                        <m:t>𝑭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𝑇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𝑯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i="1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 smtClean="0"/>
                  <a:t>                            must have rank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𝑛</m:t>
                    </m:r>
                  </m:oMath>
                </a14:m>
                <a:endParaRPr lang="en-US" sz="2400" i="1" dirty="0" smtClean="0"/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/>
                  <a:t>Continuous: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b="1" dirty="0" smtClean="0"/>
                  <a:t>                            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4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1" i="1" smtClean="0">
                            <a:latin typeface="Cambria Math"/>
                          </a:rPr>
                          <m:t>𝒙</m:t>
                        </m:r>
                      </m:e>
                    </m:acc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</a:rPr>
                      <m:t>𝑨𝒙</m:t>
                    </m:r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𝒚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</a:rPr>
                      <m:t>𝑪𝒙</m:t>
                    </m:r>
                  </m:oMath>
                </a14:m>
                <a:endParaRPr lang="en-US" sz="2400" b="1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/>
                            </a:rPr>
                            <m:t>𝑵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sz="2400" b="1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𝑨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4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𝑪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b="1" i="1">
                              <a:latin typeface="Cambria Math"/>
                            </a:rPr>
                            <m:t>…|</m:t>
                          </m:r>
                          <m:sSup>
                            <m:sSup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b="1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 smtClean="0">
                                          <a:latin typeface="Cambria Math"/>
                                        </a:rPr>
                                        <m:t>𝑨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𝑇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b="1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 smtClean="0"/>
                  <a:t>                             must have rank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𝑛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4983163"/>
              </a:xfrm>
              <a:blipFill rotWithShape="1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8F26B-C5E7-4A52-8008-3B05ABFFC422}" type="slidenum">
              <a:rPr lang="en-US" sz="1600" smtClean="0"/>
              <a:t>21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4170785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33401"/>
                <a:ext cx="8229600" cy="21336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2000" dirty="0" smtClean="0"/>
                  <a:t>Example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000" b="0" dirty="0" smtClean="0"/>
                  <a:t>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𝐴</m:t>
                    </m:r>
                    <m:groupChr>
                      <m:groupChrPr>
                        <m:chr m:val="→"/>
                        <m:vertJc m:val="bot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groupChr>
                    <m:r>
                      <a:rPr lang="en-US" sz="2000" b="0" i="1" smtClean="0">
                        <a:latin typeface="Cambria Math"/>
                      </a:rPr>
                      <m:t>𝐵</m:t>
                    </m:r>
                  </m:oMath>
                </a14:m>
                <a:endParaRPr lang="en-US" sz="2000" b="0" dirty="0" smtClean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000" dirty="0" smtClean="0"/>
                  <a:t>   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𝐴</m:t>
                    </m:r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r>
                      <a:rPr lang="en-US" sz="2000" b="0" i="1" smtClean="0">
                        <a:latin typeface="Cambria Math"/>
                      </a:rPr>
                      <m:t>𝐶</m:t>
                    </m:r>
                    <m:groupChr>
                      <m:groupChrPr>
                        <m:chr m:val="→"/>
                        <m:vertJc m:val="bot"/>
                        <m:ctrlPr>
                          <a:rPr lang="en-US" sz="2000" i="1">
                            <a:latin typeface="Cambria Math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groupChr>
                    <m:r>
                      <a:rPr lang="en-US" sz="2000" b="0" i="1" smtClean="0">
                        <a:latin typeface="Cambria Math"/>
                      </a:rPr>
                      <m:t>𝐷</m:t>
                    </m:r>
                  </m:oMath>
                </a14:m>
                <a:endParaRPr lang="en-US" sz="2000" dirty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000" b="0" dirty="0" smtClean="0"/>
                  <a:t>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𝐵</m:t>
                    </m:r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r>
                      <a:rPr lang="en-US" sz="2000" b="0" i="1" smtClean="0">
                        <a:latin typeface="Cambria Math"/>
                      </a:rPr>
                      <m:t>𝐶</m:t>
                    </m:r>
                    <m:groupChr>
                      <m:groupChrPr>
                        <m:chr m:val="→"/>
                        <m:vertJc m:val="bot"/>
                        <m:ctrlPr>
                          <a:rPr lang="en-US" sz="2000" i="1">
                            <a:latin typeface="Cambria Math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groupChr>
                    <m:r>
                      <a:rPr lang="en-US" sz="2000" b="0" i="1" smtClean="0">
                        <a:latin typeface="Cambria Math"/>
                      </a:rPr>
                      <m:t>𝑈𝑛𝑘𝑛𝑜𝑤𝑛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𝐶𝑜𝑚𝑝𝑜𝑢𝑛𝑑𝑠</m:t>
                    </m:r>
                    <m:r>
                      <a:rPr lang="en-US" sz="2000" b="0" i="1" smtClean="0">
                        <a:latin typeface="Cambria Math"/>
                      </a:rPr>
                      <m:t> (</m:t>
                    </m:r>
                    <m:r>
                      <a:rPr lang="en-US" sz="2000" b="0" i="1" smtClean="0">
                        <a:latin typeface="Cambria Math"/>
                      </a:rPr>
                      <m:t>𝑛𝑜𝑡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i="1">
                        <a:latin typeface="Cambria Math"/>
                      </a:rPr>
                      <m:t>𝐵</m:t>
                    </m:r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r>
                      <a:rPr lang="en-US" sz="2000" b="0" i="1" smtClean="0">
                        <a:latin typeface="Cambria Math"/>
                      </a:rPr>
                      <m:t>𝐶</m:t>
                    </m:r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r>
                      <a:rPr lang="en-US" sz="2000" b="0" i="1" smtClean="0">
                        <a:latin typeface="Cambria Math"/>
                      </a:rPr>
                      <m:t>𝑜𝑟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𝐷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000" dirty="0" smtClean="0"/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n-US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33401"/>
                <a:ext cx="8229600" cy="2133600"/>
              </a:xfrm>
              <a:blipFill rotWithShape="1">
                <a:blip r:embed="rId2"/>
                <a:stretch>
                  <a:fillRect l="-593" t="-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Brace 1"/>
          <p:cNvSpPr/>
          <p:nvPr/>
        </p:nvSpPr>
        <p:spPr>
          <a:xfrm>
            <a:off x="3657600" y="3295710"/>
            <a:ext cx="533400" cy="2330100"/>
          </a:xfrm>
          <a:prstGeom prst="rightBrac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14800" y="2895600"/>
            <a:ext cx="48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Linearize Equations -&gt; deviation variables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29200" y="3626547"/>
                <a:ext cx="104208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𝒙</m:t>
                          </m:r>
                        </m:e>
                      </m:acc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latin typeface="Cambria Math"/>
                        </a:rPr>
                        <m:t>𝑨𝒙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3626547"/>
                <a:ext cx="1042080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029200" y="4120634"/>
                <a:ext cx="1853328" cy="1435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𝒙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2000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20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𝐶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2000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20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𝐷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2000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20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𝐷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4120634"/>
                <a:ext cx="1853328" cy="143520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85800" y="3111210"/>
                <a:ext cx="4572000" cy="240630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111210"/>
                <a:ext cx="4572000" cy="24063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8F26B-C5E7-4A52-8008-3B05ABFFC422}" type="slidenum">
              <a:rPr lang="en-US" sz="1600" smtClean="0"/>
              <a:t>22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0066775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33400"/>
                <a:ext cx="8118764" cy="4565073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𝑨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  <a:ea typeface="Cambria Math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  <a:ea typeface="Cambria Math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  <a:ea typeface="Cambria Math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  <a:ea typeface="Cambria Math"/>
                                      </a:rPr>
                                      <m:t>4</m:t>
                                    </m:r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  <a:ea typeface="Cambria Math"/>
                                      </a:rPr>
                                      <m:t>43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b="1" dirty="0" smtClean="0"/>
              </a:p>
              <a:p>
                <a:pPr>
                  <a:lnSpc>
                    <a:spcPct val="110000"/>
                  </a:lnSpc>
                </a:pPr>
                <a:r>
                  <a:rPr lang="en-US" sz="2000" dirty="0" smtClean="0"/>
                  <a:t>Case 1: Measure A, C, D         (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𝒚</m:t>
                    </m:r>
                    <m:r>
                      <a:rPr lang="en-US" sz="2000" b="1" i="1" smtClean="0"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latin typeface="Cambria Math"/>
                      </a:rPr>
                      <m:t>𝑪𝒙</m:t>
                    </m:r>
                  </m:oMath>
                </a14:m>
                <a:r>
                  <a:rPr lang="en-US" sz="2000" b="1" dirty="0" smtClean="0"/>
                  <a:t>)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𝑪</m:t>
                      </m:r>
                      <m:r>
                        <a:rPr lang="en-US" sz="20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 smtClean="0"/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</a:rPr>
                            <m:t>𝑵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1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000" b="1" i="1" smtClean="0">
                              <a:latin typeface="Cambria Math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8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∗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∗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∗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∗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∗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∗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∗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33400"/>
                <a:ext cx="8118764" cy="4565073"/>
              </a:xfrm>
              <a:blipFill rotWithShape="1">
                <a:blip r:embed="rId2"/>
                <a:stretch>
                  <a:fillRect l="-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V="1">
            <a:off x="4239491" y="4953000"/>
            <a:ext cx="0" cy="53686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018809" y="4953000"/>
            <a:ext cx="0" cy="53686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410200" y="4953000"/>
            <a:ext cx="0" cy="53686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553200" y="4953000"/>
            <a:ext cx="0" cy="53686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86000" y="5712539"/>
            <a:ext cx="5964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  linear independent columns </a:t>
            </a:r>
            <a:r>
              <a:rPr lang="en-US" sz="2400" dirty="0" smtClean="0">
                <a:sym typeface="Wingdings" pitchFamily="2" charset="2"/>
              </a:rPr>
              <a:t> Observable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8F26B-C5E7-4A52-8008-3B05ABFFC422}" type="slidenum">
              <a:rPr lang="en-US" sz="1600" smtClean="0"/>
              <a:t>23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9143132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533400"/>
                <a:ext cx="8305800" cy="559276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smtClean="0"/>
                  <a:t>Case 2, 3: Measure (A,B,D) , (B,C,D) </a:t>
                </a:r>
                <a:r>
                  <a:rPr lang="en-US" sz="2400" dirty="0" smtClean="0">
                    <a:sym typeface="Wingdings" pitchFamily="2" charset="2"/>
                  </a:rPr>
                  <a:t></a:t>
                </a:r>
                <a:r>
                  <a:rPr lang="en-US" sz="2400" dirty="0" smtClean="0"/>
                  <a:t>Observable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/>
                  <a:t>Case 4: Measure A, B, C </a:t>
                </a:r>
                <a:r>
                  <a:rPr lang="en-US" sz="2400" dirty="0" smtClean="0">
                    <a:sym typeface="Wingdings" pitchFamily="2" charset="2"/>
                  </a:rPr>
                  <a:t> </a:t>
                </a:r>
                <a:r>
                  <a:rPr lang="en-US" sz="2400" dirty="0" smtClean="0"/>
                  <a:t>Not observable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 smtClean="0"/>
                  <a:t>    Physical interpretation: since D does not affect any other outputs (does not appear in any rate equations), we don’t know D(0) unless it is measured directly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/>
                  <a:t>Note: if adding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latin typeface="Cambria Math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𝑗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</a:rPr>
                          <m:t>𝑪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2400" dirty="0" smtClean="0"/>
                  <a:t> doesn’t increase the rank of the sequence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1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𝑪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i="1" smtClean="0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𝑪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</a:rPr>
                          <m:t>, 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𝑨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𝑪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en-US" sz="2400" b="1" i="1" smtClean="0">
                            <a:latin typeface="Cambria Math"/>
                          </a:rPr>
                          <m:t>, …</m:t>
                        </m:r>
                      </m:e>
                    </m:d>
                  </m:oMath>
                </a14:m>
                <a:r>
                  <a:rPr lang="en-US" sz="2400" dirty="0" smtClean="0"/>
                  <a:t>, you don’t need to check any further. (Same for controllability).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533400"/>
                <a:ext cx="8305800" cy="5592763"/>
              </a:xfrm>
              <a:blipFill rotWithShape="1">
                <a:blip r:embed="rId2"/>
                <a:stretch>
                  <a:fillRect l="-1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8F26B-C5E7-4A52-8008-3B05ABFFC422}" type="slidenum">
              <a:rPr lang="en-US" sz="1600" smtClean="0"/>
              <a:t>24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931965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01891" cy="902998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Other Controllability Considerations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0764"/>
                <a:ext cx="8229600" cy="4865399"/>
              </a:xfrm>
            </p:spPr>
            <p:txBody>
              <a:bodyPr>
                <a:normAutofit lnSpcReduction="10000"/>
              </a:bodyPr>
              <a:lstStyle/>
              <a:p>
                <a:pPr marL="457200" indent="-457200">
                  <a:lnSpc>
                    <a:spcPct val="150000"/>
                  </a:lnSpc>
                  <a:buAutoNum type="arabicParenBoth"/>
                </a:pPr>
                <a:r>
                  <a:rPr lang="en-US" sz="2400" dirty="0" smtClean="0"/>
                  <a:t>Modal equation: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4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1" i="1" smtClean="0">
                            <a:latin typeface="Cambria Math"/>
                          </a:rPr>
                          <m:t>𝒛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𝚲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𝒛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+</m:t>
                    </m:r>
                    <m:sSup>
                      <m:sSupPr>
                        <m:ctrlPr>
                          <a:rPr lang="en-US" sz="2400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𝑽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𝑩𝒖</m:t>
                    </m:r>
                  </m:oMath>
                </a14:m>
                <a:endParaRPr lang="en-US" sz="2400" b="1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b="1" dirty="0" smtClean="0">
                    <a:ea typeface="Cambria Math"/>
                  </a:rPr>
                  <a:t>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𝑽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  <m:r>
                      <a:rPr lang="en-US" sz="2400" b="1" i="1">
                        <a:latin typeface="Cambria Math"/>
                        <a:ea typeface="Cambria Math"/>
                      </a:rPr>
                      <m:t>𝑩</m:t>
                    </m:r>
                  </m:oMath>
                </a14:m>
                <a:r>
                  <a:rPr lang="en-US" sz="2400" b="1" dirty="0" smtClean="0"/>
                  <a:t> </a:t>
                </a:r>
                <a:r>
                  <a:rPr lang="en-US" sz="2400" dirty="0" smtClean="0"/>
                  <a:t>must not have a null row (must be able to control all modes)</a:t>
                </a:r>
                <a:endParaRPr lang="en-US" sz="2400" b="1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 smtClean="0"/>
                  <a:t>(2)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𝑎𝑑𝑗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𝑠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𝑰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𝑨</m:t>
                        </m:r>
                      </m:e>
                    </m:d>
                  </m:oMath>
                </a14:m>
                <a:r>
                  <a:rPr lang="en-US" sz="2400" dirty="0" smtClean="0"/>
                  <a:t> must have no common factor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det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𝑠</m:t>
                        </m:r>
                        <m:r>
                          <a:rPr lang="en-US" sz="2400" b="1" i="1">
                            <a:latin typeface="Cambria Math"/>
                          </a:rPr>
                          <m:t>𝑰</m:t>
                        </m:r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b="1" i="1">
                            <a:latin typeface="Cambria Math"/>
                          </a:rPr>
                          <m:t>𝑨</m:t>
                        </m:r>
                      </m:e>
                    </m:d>
                  </m:oMath>
                </a14:m>
                <a:endParaRPr lang="en-US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 smtClean="0"/>
                  <a:t>(3) For non-distinct eigenvalues, rules must be modified;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 smtClean="0"/>
                  <a:t>(4) Output controllability of system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  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/>
                          </a:rPr>
                          <m:t>𝒙</m:t>
                        </m:r>
                      </m:e>
                    </m:acc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b="1" i="1">
                        <a:latin typeface="Cambria Math"/>
                      </a:rPr>
                      <m:t>𝑨𝒙</m:t>
                    </m:r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b="1" i="1">
                        <a:latin typeface="Cambria Math"/>
                      </a:rPr>
                      <m:t>𝑩𝒖</m:t>
                    </m:r>
                  </m:oMath>
                </a14:m>
                <a:r>
                  <a:rPr lang="en-US" sz="2400" dirty="0" smtClean="0"/>
                  <a:t> ,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𝒚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b="1" i="1">
                        <a:latin typeface="Cambria Math"/>
                      </a:rPr>
                      <m:t>𝑪𝒙</m:t>
                    </m:r>
                    <m:r>
                      <a:rPr lang="en-US" sz="2400" b="1" i="1" smtClean="0">
                        <a:latin typeface="Cambria Math"/>
                      </a:rPr>
                      <m:t>+</m:t>
                    </m:r>
                    <m:r>
                      <a:rPr lang="en-US" sz="2400" b="1" i="1" smtClean="0">
                        <a:latin typeface="Cambria Math"/>
                      </a:rPr>
                      <m:t>𝑫𝒖</m:t>
                    </m:r>
                  </m:oMath>
                </a14:m>
                <a:r>
                  <a:rPr lang="en-US" sz="2400" b="1" dirty="0" smtClean="0"/>
                  <a:t> </a:t>
                </a:r>
                <a:r>
                  <a:rPr lang="en-US" sz="2400" dirty="0" smtClean="0"/>
                  <a:t>(usually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𝑫</m:t>
                    </m:r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</a:rPr>
                      <m:t>𝑶</m:t>
                    </m:r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US" sz="2400" b="1" i="1" smtClean="0">
                            <a:latin typeface="Cambria Math"/>
                          </a:rPr>
                          <m:t>𝒎</m:t>
                        </m:r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400" dirty="0" smtClean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𝑚</m:t>
                        </m:r>
                        <m:r>
                          <a:rPr lang="en-US" sz="2400" b="0" i="1" dirty="0" smtClean="0">
                            <a:latin typeface="Cambria Math"/>
                            <a:ea typeface="Cambria Math"/>
                          </a:rPr>
                          <m:t>×1</m:t>
                        </m:r>
                      </m:sub>
                    </m:sSub>
                  </m:oMath>
                </a14:m>
                <a:r>
                  <a:rPr lang="en-US" sz="2400" dirty="0" smtClean="0"/>
                  <a:t>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b="1" dirty="0"/>
                  <a:t> </a:t>
                </a:r>
                <a:r>
                  <a:rPr lang="en-US" sz="2400" b="1" dirty="0" smtClean="0"/>
                  <a:t>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𝑟𝑎𝑛𝑘</m:t>
                    </m:r>
                    <m:d>
                      <m:dPr>
                        <m:begChr m:val="["/>
                        <m:endChr m:val="]"/>
                        <m:ctrlPr>
                          <a:rPr lang="en-US" sz="24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/>
                          </a:rPr>
                          <m:t>𝑪𝑩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𝑪𝑨𝑩</m:t>
                            </m:r>
                          </m:e>
                        </m:d>
                        <m:r>
                          <a:rPr lang="en-US" sz="2400" b="1" i="1" smtClean="0">
                            <a:latin typeface="Cambria Math"/>
                          </a:rPr>
                          <m:t>𝑪</m:t>
                        </m:r>
                        <m:sSup>
                          <m:sSup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b="1" i="1" smtClean="0">
                            <a:latin typeface="Cambria Math"/>
                          </a:rPr>
                          <m:t>𝑩</m:t>
                        </m:r>
                        <m:r>
                          <a:rPr lang="en-US" sz="2400" b="1" i="1" smtClean="0">
                            <a:latin typeface="Cambria Math"/>
                          </a:rPr>
                          <m:t>|…</m:t>
                        </m:r>
                      </m:e>
                    </m:d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𝑚</m:t>
                    </m:r>
                  </m:oMath>
                </a14:m>
                <a:endParaRPr lang="en-US" sz="2400" b="1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0764"/>
                <a:ext cx="8229600" cy="4865399"/>
              </a:xfrm>
              <a:blipFill rotWithShape="1"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8F26B-C5E7-4A52-8008-3B05ABFFC422}" type="slidenum">
              <a:rPr lang="en-US" sz="1600" smtClean="0"/>
              <a:t>25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645480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MIMO Model Linearization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en-US" sz="2400" dirty="0" smtClean="0"/>
                  <a:t>Nonlinear model: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4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1" i="1" smtClean="0">
                            <a:latin typeface="Cambria Math"/>
                          </a:rPr>
                          <m:t>𝒛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/>
                          </a:rPr>
                          <m:t>𝒛</m:t>
                        </m:r>
                        <m:r>
                          <a:rPr lang="en-US" sz="2400" b="1" i="1" smtClean="0">
                            <a:latin typeface="Cambria Math"/>
                          </a:rPr>
                          <m:t>,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𝒗</m:t>
                        </m:r>
                      </m:e>
                    </m:d>
                  </m:oMath>
                </a14:m>
                <a:endParaRPr lang="en-US" sz="2400" b="1" dirty="0" smtClean="0"/>
              </a:p>
              <a:p>
                <a:pPr marL="0" indent="914400">
                  <a:lnSpc>
                    <a:spcPct val="125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𝒛</m:t>
                    </m:r>
                  </m:oMath>
                </a14:m>
                <a:r>
                  <a:rPr lang="en-US" sz="2400" dirty="0" smtClean="0"/>
                  <a:t>: state variable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𝑛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×1</m:t>
                    </m:r>
                  </m:oMath>
                </a14:m>
                <a:r>
                  <a:rPr lang="en-US" sz="2400" dirty="0" smtClean="0"/>
                  <a:t>)</a:t>
                </a:r>
              </a:p>
              <a:p>
                <a:pPr marL="0" indent="914400">
                  <a:lnSpc>
                    <a:spcPct val="125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𝒗</m:t>
                    </m:r>
                  </m:oMath>
                </a14:m>
                <a:r>
                  <a:rPr lang="en-US" sz="2400" dirty="0" smtClean="0"/>
                  <a:t>: decision </a:t>
                </a:r>
                <a:r>
                  <a:rPr lang="en-US" sz="2400" dirty="0"/>
                  <a:t>variable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𝑟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×1</m:t>
                    </m:r>
                  </m:oMath>
                </a14:m>
                <a:r>
                  <a:rPr lang="en-US" sz="2400" dirty="0"/>
                  <a:t>)</a:t>
                </a:r>
              </a:p>
              <a:p>
                <a:pPr>
                  <a:lnSpc>
                    <a:spcPct val="125000"/>
                  </a:lnSpc>
                </a:pPr>
                <a:r>
                  <a:rPr lang="en-US" sz="2400" dirty="0" smtClean="0"/>
                  <a:t>Linearization</a:t>
                </a:r>
                <a:r>
                  <a:rPr lang="en-US" sz="2400" dirty="0" smtClean="0">
                    <a:sym typeface="Wingdings" pitchFamily="2" charset="2"/>
                  </a:rPr>
                  <a:t> </a:t>
                </a:r>
                <a:r>
                  <a:rPr lang="en-US" sz="2400" dirty="0" smtClean="0"/>
                  <a:t> define deviation variables:</a:t>
                </a:r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𝒙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𝒛</m:t>
                      </m:r>
                      <m:r>
                        <a:rPr lang="en-US" sz="2400" b="1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𝑠𝑠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𝒖</m:t>
                      </m:r>
                      <m:r>
                        <a:rPr lang="en-US" sz="2400" b="1" i="1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𝒗</m:t>
                      </m:r>
                      <m:r>
                        <a:rPr lang="en-US" sz="2400" b="1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𝑠𝑠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(Requires iterative solution of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𝒛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𝑠𝑠</m:t>
                            </m:r>
                          </m:sub>
                        </m:sSub>
                        <m:r>
                          <a:rPr lang="en-US" sz="2400" b="1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𝑠𝑠</m:t>
                            </m:r>
                          </m:sub>
                        </m:sSub>
                      </m:e>
                    </m:d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2400" dirty="0" smtClean="0"/>
                  <a:t>)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8F26B-C5E7-4A52-8008-3B05ABFFC422}" type="slidenum">
              <a:rPr lang="en-US" sz="1600" smtClean="0"/>
              <a:t>26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3560595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33400"/>
                <a:ext cx="8326582" cy="5784273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en-US" sz="2400" dirty="0" smtClean="0"/>
                  <a:t>Use 1</a:t>
                </a:r>
                <a:r>
                  <a:rPr lang="en-US" sz="2400" baseline="30000" dirty="0" smtClean="0"/>
                  <a:t>st</a:t>
                </a:r>
                <a:r>
                  <a:rPr lang="en-US" sz="2400" dirty="0" smtClean="0"/>
                  <a:t> order Taylor Series (invalid for large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𝒖</m:t>
                    </m:r>
                  </m:oMath>
                </a14:m>
                <a:r>
                  <a:rPr lang="en-US" sz="2400" dirty="0" smtClean="0"/>
                  <a:t>)</a:t>
                </a:r>
              </a:p>
              <a:p>
                <a:pPr>
                  <a:lnSpc>
                    <a:spcPct val="125000"/>
                  </a:lnSpc>
                </a:pPr>
                <a:r>
                  <a:rPr lang="en-US" sz="2400" dirty="0" smtClean="0"/>
                  <a:t>Scalar case:</a:t>
                </a:r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e>
                      </m:acc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𝑠𝑠</m:t>
                              </m:r>
                            </m:sub>
                          </m:sSub>
                          <m:r>
                            <a:rPr lang="en-US" sz="2400" b="1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𝑠𝑠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 smtClean="0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sz="2400" i="1" smtClean="0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𝑧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𝑠𝑠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𝑠𝑠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 smtClean="0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sz="2400" i="1" smtClean="0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𝑣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𝑠𝑠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𝑠𝑠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 smtClean="0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sz="2400" i="1" smtClean="0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𝑧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𝑠𝑠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 smtClean="0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sz="2400" i="1" smtClean="0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𝑣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𝑠𝑠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endParaRPr lang="en-US" sz="2400" b="1" dirty="0" smtClean="0"/>
              </a:p>
              <a:p>
                <a:pPr>
                  <a:lnSpc>
                    <a:spcPct val="125000"/>
                  </a:lnSpc>
                </a:pPr>
                <a:r>
                  <a:rPr lang="en-US" sz="2400" dirty="0" smtClean="0"/>
                  <a:t>Vector case:</a:t>
                </a:r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𝒙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𝑨𝒙</m:t>
                      </m:r>
                      <m:r>
                        <a:rPr lang="en-US" sz="2400" b="1" i="1" smtClean="0">
                          <a:latin typeface="Cambria Math"/>
                        </a:rPr>
                        <m:t>+</m:t>
                      </m:r>
                      <m:r>
                        <a:rPr lang="en-US" sz="2400" b="1" i="1" smtClean="0">
                          <a:latin typeface="Cambria Math"/>
                        </a:rPr>
                        <m:t>𝑩𝒖</m:t>
                      </m:r>
                    </m:oMath>
                  </m:oMathPara>
                </a14:m>
                <a:endParaRPr lang="en-US" sz="2400" b="1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𝜕</m:t>
                                      </m:r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𝜕</m:t>
                                      </m:r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𝑠𝑠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 (</m:t>
                      </m:r>
                      <m:r>
                        <a:rPr lang="en-US" sz="2400" b="0" i="1" smtClean="0">
                          <a:latin typeface="Cambria Math"/>
                        </a:rPr>
                        <m:t>𝐽𝑎𝑐𝑜𝑏𝑖𝑎𝑛</m:t>
                      </m:r>
                      <m:r>
                        <a:rPr lang="en-US" sz="2400" b="0" i="1" smtClean="0">
                          <a:latin typeface="Cambria Math"/>
                        </a:rPr>
                        <m:t>),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𝑩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 smtClean="0">
                                          <a:latin typeface="Cambria Math"/>
                                          <a:ea typeface="Cambria Math"/>
                                        </a:rPr>
                                        <m:t>𝜕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2400" i="1" smtClean="0">
                                          <a:latin typeface="Cambria Math"/>
                                          <a:ea typeface="Cambria Math"/>
                                        </a:rPr>
                                        <m:t>𝜕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𝑠𝑠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pPr marL="0" indent="0" algn="ctr">
                  <a:lnSpc>
                    <a:spcPct val="125000"/>
                  </a:lnSpc>
                  <a:buNone/>
                </a:pPr>
                <a:r>
                  <a:rPr lang="en-US" sz="2400" dirty="0" smtClean="0"/>
                  <a:t>Analytical vs. numerical</a:t>
                </a: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33400"/>
                <a:ext cx="8326582" cy="5784273"/>
              </a:xfrm>
              <a:blipFill rotWithShape="1">
                <a:blip r:embed="rId2"/>
                <a:stretch>
                  <a:fillRect l="-952" b="-4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8F26B-C5E7-4A52-8008-3B05ABFFC422}" type="slidenum">
              <a:rPr lang="en-US" sz="1600" smtClean="0"/>
              <a:t>27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472585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Minimal State Vector Representation</a:t>
            </a:r>
            <a:br>
              <a:rPr lang="en-US" sz="3600" dirty="0" smtClean="0"/>
            </a:br>
            <a:r>
              <a:rPr lang="en-US" sz="3600" dirty="0" smtClean="0"/>
              <a:t>(MIMO Systems)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125000"/>
                  </a:lnSpc>
                  <a:buNone/>
                </a:pP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/>
                          </a:rPr>
                          <m:t>𝒙</m:t>
                        </m:r>
                      </m:e>
                    </m:acc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b="1" i="1">
                        <a:latin typeface="Cambria Math"/>
                      </a:rPr>
                      <m:t>𝑨𝒙</m:t>
                    </m:r>
                    <m:r>
                      <a:rPr lang="en-US" sz="2000" i="1">
                        <a:latin typeface="Cambria Math"/>
                      </a:rPr>
                      <m:t>+</m:t>
                    </m:r>
                    <m:r>
                      <a:rPr lang="en-US" sz="2000" b="1" i="1">
                        <a:latin typeface="Cambria Math"/>
                      </a:rPr>
                      <m:t>𝑩𝒖</m:t>
                    </m:r>
                  </m:oMath>
                </a14:m>
                <a:r>
                  <a:rPr lang="en-US" sz="2000" dirty="0" smtClean="0"/>
                  <a:t>  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      </m:t>
                    </m:r>
                    <m:r>
                      <a:rPr lang="en-US" sz="2000" b="1" i="1">
                        <a:latin typeface="Cambria Math"/>
                      </a:rPr>
                      <m:t>𝒙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b="1" i="1">
                        <a:latin typeface="Cambria Math"/>
                      </a:rPr>
                      <m:t>𝑽𝒛</m:t>
                    </m:r>
                  </m:oMath>
                </a14:m>
                <a:r>
                  <a:rPr lang="en-US" sz="2000" dirty="0" smtClean="0"/>
                  <a:t>      </a:t>
                </a:r>
                <a:r>
                  <a:rPr lang="en-US" sz="2000" dirty="0" smtClean="0">
                    <a:sym typeface="Wingdings" pitchFamily="2" charset="2"/>
                  </a:rPr>
                  <a:t>                 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𝑽</m:t>
                    </m:r>
                    <m:acc>
                      <m:accPr>
                        <m:chr m:val="̇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/>
                          </a:rPr>
                          <m:t>𝒛</m:t>
                        </m:r>
                      </m:e>
                    </m:acc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b="1" i="1">
                        <a:latin typeface="Cambria Math"/>
                      </a:rPr>
                      <m:t>𝑨𝑽𝒛</m:t>
                    </m:r>
                    <m:r>
                      <a:rPr lang="en-US" sz="2000" i="1">
                        <a:latin typeface="Cambria Math"/>
                      </a:rPr>
                      <m:t>+</m:t>
                    </m:r>
                    <m:r>
                      <a:rPr lang="en-US" sz="2000" b="1" i="1">
                        <a:latin typeface="Cambria Math"/>
                      </a:rPr>
                      <m:t>𝑩𝒖</m:t>
                    </m:r>
                  </m:oMath>
                </a14:m>
                <a:endParaRPr lang="en-US" sz="2000" dirty="0"/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0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/>
                            </a:rPr>
                            <m:t>𝒛</m:t>
                          </m:r>
                        </m:e>
                      </m:acc>
                      <m:r>
                        <a:rPr lang="en-US" sz="20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/>
                            </a:rPr>
                            <m:t>𝑽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2000" b="1" i="1">
                          <a:latin typeface="Cambria Math"/>
                        </a:rPr>
                        <m:t>𝑨𝑽𝒛</m:t>
                      </m:r>
                      <m:r>
                        <a:rPr lang="en-US" sz="2000" b="1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/>
                            </a:rPr>
                            <m:t>𝑽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2000" b="1" i="1">
                          <a:latin typeface="Cambria Math"/>
                        </a:rPr>
                        <m:t>𝑩𝒖</m:t>
                      </m:r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𝚲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𝒛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/>
                            </a:rPr>
                            <m:t>𝑽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2000" b="1" i="1">
                          <a:latin typeface="Cambria Math"/>
                        </a:rPr>
                        <m:t>𝑩𝒖</m:t>
                      </m:r>
                    </m:oMath>
                  </m:oMathPara>
                </a14:m>
                <a:endParaRPr lang="en-US" sz="2000" b="1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𝑰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𝚲</m:t>
                          </m:r>
                        </m:e>
                      </m:d>
                      <m:r>
                        <a:rPr lang="en-US" sz="2000" b="1" i="1" smtClean="0">
                          <a:latin typeface="Cambria Math"/>
                        </a:rPr>
                        <m:t>𝒁</m:t>
                      </m:r>
                      <m:d>
                        <m:d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𝑽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2000" b="1" i="1" smtClean="0">
                          <a:latin typeface="Cambria Math"/>
                        </a:rPr>
                        <m:t>𝑩𝑼</m:t>
                      </m:r>
                      <m:d>
                        <m:d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200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𝒁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sz="20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𝑠</m:t>
                            </m:r>
                            <m:r>
                              <a:rPr lang="en-US" sz="2000" b="1" i="1">
                                <a:latin typeface="Cambria Math"/>
                              </a:rPr>
                              <m:t>𝑰</m:t>
                            </m:r>
                            <m:r>
                              <a:rPr lang="en-US" sz="20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>
                                <a:latin typeface="Cambria Math"/>
                                <a:ea typeface="Cambria Math"/>
                              </a:rPr>
                              <m:t>𝚲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/>
                          </a:rPr>
                          <m:t>𝑽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000" b="1" i="1">
                        <a:latin typeface="Cambria Math"/>
                      </a:rPr>
                      <m:t>𝑩𝑼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000" dirty="0" smtClean="0"/>
                  <a:t>,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/>
                          </a:rPr>
                          <m:t>𝑽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000" b="1" i="1" smtClean="0">
                        <a:latin typeface="Cambria Math"/>
                      </a:rPr>
                      <m:t>𝑿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latin typeface="Cambria Math"/>
                      </a:rPr>
                      <m:t>𝒁</m:t>
                    </m:r>
                    <m:d>
                      <m:dPr>
                        <m:ctrlPr>
                          <a:rPr lang="en-US" sz="20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𝑠</m:t>
                        </m:r>
                      </m:e>
                    </m:d>
                  </m:oMath>
                </a14:m>
                <a:endParaRPr lang="en-US" sz="200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/>
                            </a:rPr>
                            <m:t>𝑽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2000" b="1" i="1">
                          <a:latin typeface="Cambria Math"/>
                        </a:rPr>
                        <m:t>𝑿</m:t>
                      </m:r>
                      <m:d>
                        <m:d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2000" b="1" i="1">
                                  <a:latin typeface="Cambria Math"/>
                                </a:rPr>
                                <m:t>𝑰</m:t>
                              </m:r>
                              <m:r>
                                <a:rPr lang="en-US" sz="20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𝚲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/>
                            </a:rPr>
                            <m:t>𝑽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2000" b="1" i="1">
                          <a:latin typeface="Cambria Math"/>
                        </a:rPr>
                        <m:t>𝑩𝑼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200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/>
                        </a:rPr>
                        <m:t>𝑿</m:t>
                      </m:r>
                      <m:d>
                        <m:d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latin typeface="Cambria Math"/>
                        </a:rPr>
                        <m:t>𝑽</m:t>
                      </m:r>
                      <m:sSup>
                        <m:sSup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2000" b="1" i="1">
                                  <a:latin typeface="Cambria Math"/>
                                </a:rPr>
                                <m:t>𝑰</m:t>
                              </m:r>
                              <m:r>
                                <a:rPr lang="en-US" sz="20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𝚲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/>
                            </a:rPr>
                            <m:t>𝑽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2000" b="1" i="1">
                          <a:latin typeface="Cambria Math"/>
                        </a:rPr>
                        <m:t>𝑩𝑼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200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𝒀</m:t>
                      </m:r>
                      <m:d>
                        <m:d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latin typeface="Cambria Math"/>
                        </a:rPr>
                        <m:t>𝑪</m:t>
                      </m:r>
                      <m:r>
                        <a:rPr lang="en-US" sz="2000" b="1" i="1">
                          <a:latin typeface="Cambria Math"/>
                        </a:rPr>
                        <m:t>𝑿</m:t>
                      </m:r>
                      <m:d>
                        <m:d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latin typeface="Cambria Math"/>
                        </a:rPr>
                        <m:t>𝑪</m:t>
                      </m:r>
                      <m:r>
                        <a:rPr lang="en-US" sz="2000" b="1" i="1">
                          <a:latin typeface="Cambria Math"/>
                        </a:rPr>
                        <m:t>𝑽</m:t>
                      </m:r>
                      <m:sSup>
                        <m:sSup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2000" b="1" i="1">
                                  <a:latin typeface="Cambria Math"/>
                                </a:rPr>
                                <m:t>𝑰</m:t>
                              </m:r>
                              <m:r>
                                <a:rPr lang="en-US" sz="20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𝚲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/>
                            </a:rPr>
                            <m:t>𝑽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2000" b="1" i="1">
                          <a:latin typeface="Cambria Math"/>
                        </a:rPr>
                        <m:t>𝑩𝑼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200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:r>
                  <a:rPr lang="en-US" sz="2000" dirty="0" smtClean="0"/>
                  <a:t>Make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𝑪𝑽</m:t>
                    </m:r>
                    <m:r>
                      <a:rPr lang="en-US" sz="2000" b="1" i="1" smtClean="0"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𝜸</m:t>
                    </m:r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/>
                          </a:rPr>
                          <m:t>𝑽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000" b="1" i="1">
                        <a:latin typeface="Cambria Math"/>
                      </a:rPr>
                      <m:t>𝑩</m:t>
                    </m:r>
                    <m:r>
                      <a:rPr lang="en-US" sz="2000" b="1" i="1" smtClean="0"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latin typeface="Cambria Math"/>
                      </a:rPr>
                      <m:t>𝑬</m:t>
                    </m:r>
                  </m:oMath>
                </a14:m>
                <a:r>
                  <a:rPr lang="en-US" sz="2000" dirty="0" smtClean="0"/>
                  <a:t>, then the transfer function is</a:t>
                </a:r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𝑮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1" i="1">
                          <a:latin typeface="Cambria Math"/>
                        </a:rPr>
                        <m:t>𝑪𝑽</m:t>
                      </m:r>
                      <m:sSup>
                        <m:sSup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2000" b="1" i="1">
                                  <a:latin typeface="Cambria Math"/>
                                </a:rPr>
                                <m:t>𝑰</m:t>
                              </m:r>
                              <m:r>
                                <a:rPr lang="en-US" sz="20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𝚲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/>
                            </a:rPr>
                            <m:t>𝑽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2000" b="1" i="1">
                          <a:latin typeface="Cambria Math"/>
                        </a:rPr>
                        <m:t>𝑩</m:t>
                      </m:r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𝜸</m:t>
                      </m:r>
                      <m:sSup>
                        <m:sSup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2000" b="1" i="1">
                                  <a:latin typeface="Cambria Math"/>
                                </a:rPr>
                                <m:t>𝑰</m:t>
                              </m:r>
                              <m:r>
                                <a:rPr lang="en-US" sz="20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𝚲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2000" b="1" i="1" smtClean="0">
                          <a:latin typeface="Cambria Math"/>
                        </a:rPr>
                        <m:t>𝑬</m:t>
                      </m:r>
                    </m:oMath>
                  </m:oMathPara>
                </a14:m>
                <a:endParaRPr lang="en-US" sz="2000" dirty="0" smtClean="0"/>
              </a:p>
              <a:p>
                <a:pPr marL="0" indent="401638">
                  <a:lnSpc>
                    <a:spcPct val="125000"/>
                  </a:lnSpc>
                  <a:buNone/>
                </a:pPr>
                <a:r>
                  <a:rPr lang="en-US" sz="2000" b="1" i="1" dirty="0" smtClean="0"/>
                  <a:t>Question</a:t>
                </a:r>
                <a:r>
                  <a:rPr lang="en-US" sz="2000" dirty="0" smtClean="0"/>
                  <a:t>:</a:t>
                </a:r>
              </a:p>
              <a:p>
                <a:pPr marL="0" indent="401638">
                  <a:lnSpc>
                    <a:spcPct val="125000"/>
                  </a:lnSpc>
                  <a:buNone/>
                </a:pPr>
                <a:r>
                  <a:rPr lang="en-US" sz="2000" dirty="0" smtClean="0"/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𝑮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000" dirty="0" smtClean="0"/>
                  <a:t>, how do we find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/>
                          </a:rPr>
                          <m:t>𝑨</m:t>
                        </m:r>
                        <m:r>
                          <a:rPr lang="en-US" sz="2000" b="1" i="1" smtClean="0">
                            <a:latin typeface="Cambria Math"/>
                          </a:rPr>
                          <m:t>, 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𝑩</m:t>
                        </m:r>
                        <m:r>
                          <a:rPr lang="en-US" sz="2000" b="1" i="1" smtClean="0">
                            <a:latin typeface="Cambria Math"/>
                          </a:rPr>
                          <m:t>, 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2000" b="1" i="1" dirty="0" smtClean="0"/>
                  <a:t> </a:t>
                </a:r>
                <a:r>
                  <a:rPr lang="en-US" sz="2000" dirty="0" smtClean="0"/>
                  <a:t>which gives a model of minimal order? (or given step response for all inputs/outputs)</a:t>
                </a:r>
                <a:endParaRPr lang="en-US" sz="2000" dirty="0"/>
              </a:p>
              <a:p>
                <a:pPr>
                  <a:lnSpc>
                    <a:spcPct val="125000"/>
                  </a:lnSpc>
                </a:pPr>
                <a:endParaRPr lang="en-US" sz="2000" dirty="0" smtClean="0"/>
              </a:p>
              <a:p>
                <a:pPr>
                  <a:lnSpc>
                    <a:spcPct val="125000"/>
                  </a:lnSpc>
                </a:pPr>
                <a:endParaRPr lang="en-US" sz="2000" dirty="0"/>
              </a:p>
              <a:p>
                <a:pPr>
                  <a:lnSpc>
                    <a:spcPct val="125000"/>
                  </a:lnSpc>
                </a:pPr>
                <a:endParaRPr lang="en-US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  <a:blipFill rotWithShape="1">
                <a:blip r:embed="rId2"/>
                <a:stretch>
                  <a:fillRect l="-741" t="-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8F26B-C5E7-4A52-8008-3B05ABFFC422}" type="slidenum">
              <a:rPr lang="en-US" sz="1600" smtClean="0"/>
              <a:t>28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6620608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33400"/>
                <a:ext cx="8001000" cy="5943600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en-US" sz="2400" dirty="0" smtClean="0"/>
                  <a:t>Example: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2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×2</m:t>
                    </m:r>
                  </m:oMath>
                </a14:m>
                <a:r>
                  <a:rPr lang="en-US" sz="2400" dirty="0" smtClean="0"/>
                  <a:t>  (Second order)</a:t>
                </a:r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𝑮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+11</m:t>
                                    </m:r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𝑠</m:t>
                                        </m:r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+4</m:t>
                                        </m:r>
                                      </m:e>
                                    </m:d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𝑠</m:t>
                                        </m:r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+2</m:t>
                                        </m:r>
                                      </m:e>
                                    </m:d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+6</m:t>
                                    </m:r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𝑠</m:t>
                                        </m:r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+4</m:t>
                                        </m:r>
                                      </m:e>
                                    </m:d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𝑠</m:t>
                                        </m:r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+2</m:t>
                                        </m:r>
                                      </m:e>
                                    </m:d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−5</m:t>
                                    </m:r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𝑠</m:t>
                                        </m:r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+4</m:t>
                                        </m:r>
                                      </m:e>
                                    </m:d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𝑠</m:t>
                                        </m:r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+2</m:t>
                                        </m:r>
                                      </m:e>
                                    </m:d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−2</m:t>
                                    </m:r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𝑠</m:t>
                                        </m:r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+4</m:t>
                                        </m:r>
                                      </m:e>
                                    </m:d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𝑠</m:t>
                                        </m:r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+2</m:t>
                                        </m:r>
                                      </m:e>
                                    </m:d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latin typeface="Cambria Math"/>
                          <a:ea typeface="Cambria Math"/>
                        </a:rPr>
                        <m:t>𝜸</m:t>
                      </m:r>
                      <m:sSup>
                        <m:sSup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2400" b="1" i="1">
                                  <a:latin typeface="Cambria Math"/>
                                </a:rPr>
                                <m:t>𝑰</m:t>
                              </m:r>
                              <m:r>
                                <a:rPr lang="en-US" sz="2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1" i="1">
                                  <a:latin typeface="Cambria Math"/>
                                  <a:ea typeface="Cambria Math"/>
                                </a:rPr>
                                <m:t>𝚲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2400" b="1" i="1">
                          <a:latin typeface="Cambria Math"/>
                        </a:rPr>
                        <m:t>𝑬</m:t>
                      </m:r>
                      <m:r>
                        <a:rPr lang="en-US" sz="2400" b="0" i="0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𝑠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0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  <a:ea typeface="Cambria Math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  <a:ea typeface="Cambria Math"/>
                                          </a:rPr>
                                          <m:t>𝛾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𝑠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  <a:ea typeface="Cambria Math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  <a:ea typeface="Cambria Math"/>
                                          </a:rPr>
                                          <m:t>𝛾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𝑠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  <a:ea typeface="Cambria Math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  <a:ea typeface="Cambria Math"/>
                                          </a:rPr>
                                          <m:t>𝛾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𝑠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  <a:ea typeface="Cambria Math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  <m:r>
                                          <a:rPr lang="en-US" sz="2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  <a:ea typeface="Cambria Math"/>
                                          </a:rPr>
                                          <m:t>𝛾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𝑠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  <a:ea typeface="Cambria Math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  <a:ea typeface="Cambria Math"/>
                                          </a:rPr>
                                          <m:t>𝛾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𝑠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  <a:ea typeface="Cambria Math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  <a:ea typeface="Cambria Math"/>
                                          </a:rPr>
                                          <m:t>𝛾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𝑠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  <a:ea typeface="Cambria Math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  <a:ea typeface="Cambria Math"/>
                                          </a:rPr>
                                          <m:t>𝛾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𝑠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  <a:ea typeface="Cambria Math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  <m:r>
                                          <a:rPr lang="en-US" sz="2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  <a:ea typeface="Cambria Math"/>
                                          </a:rPr>
                                          <m:t>𝛾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22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𝑠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33400"/>
                <a:ext cx="8001000" cy="5943600"/>
              </a:xfrm>
              <a:blipFill rotWithShape="1">
                <a:blip r:embed="rId2"/>
                <a:stretch>
                  <a:fillRect l="-533" t="-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943600" y="2789091"/>
                <a:ext cx="2795445" cy="438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en-US" dirty="0"/>
                  <a:t>(2 poles </a:t>
                </a:r>
                <a:r>
                  <a:rPr lang="en-US" dirty="0">
                    <a:sym typeface="Wingdings" pitchFamily="2" charset="2"/>
                  </a:rPr>
                  <a:t>=&gt; 2</a:t>
                </a:r>
                <a:r>
                  <a:rPr lang="en-US" baseline="30000" dirty="0">
                    <a:sym typeface="Wingdings" pitchFamily="2" charset="2"/>
                  </a:rPr>
                  <a:t>nd</a:t>
                </a:r>
                <a:r>
                  <a:rPr lang="en-US" dirty="0">
                    <a:sym typeface="Wingdings" pitchFamily="2" charset="2"/>
                  </a:rPr>
                  <a:t> order,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×2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2789091"/>
                <a:ext cx="2795445" cy="438582"/>
              </a:xfrm>
              <a:prstGeom prst="rect">
                <a:avLst/>
              </a:prstGeom>
              <a:blipFill rotWithShape="1">
                <a:blip r:embed="rId3"/>
                <a:stretch>
                  <a:fillRect l="-1743" r="-871" b="-16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8F26B-C5E7-4A52-8008-3B05ABFFC422}" type="slidenum">
              <a:rPr lang="en-US" sz="1600" smtClean="0"/>
              <a:t>29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4023690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0"/>
                <a:ext cx="8229600" cy="505936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en-US" sz="2400" dirty="0" smtClean="0"/>
                  <a:t>Take Laplace Transform:</a:t>
                </a:r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𝑠</m:t>
                      </m:r>
                      <m:r>
                        <a:rPr lang="en-US" sz="2400" b="1" i="1" smtClean="0">
                          <a:latin typeface="Cambria Math"/>
                        </a:rPr>
                        <m:t>𝑿</m:t>
                      </m:r>
                      <m:d>
                        <m:d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latin typeface="Cambria Math"/>
                        </a:rPr>
                        <m:t>𝒙</m:t>
                      </m:r>
                      <m:d>
                        <m:d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𝑨𝑿</m:t>
                      </m:r>
                      <m:d>
                        <m:d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𝑰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𝑨</m:t>
                          </m:r>
                        </m:e>
                      </m:d>
                      <m:r>
                        <a:rPr lang="en-US" sz="2400" b="1" i="1" smtClean="0">
                          <a:latin typeface="Cambria Math"/>
                        </a:rPr>
                        <m:t>𝑿</m:t>
                      </m:r>
                      <m:d>
                        <m:d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𝒙</m:t>
                      </m:r>
                      <m:d>
                        <m:d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𝑿</m:t>
                      </m:r>
                      <m:d>
                        <m:d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2400" b="1" i="1" smtClean="0">
                                  <a:latin typeface="Cambria Math"/>
                                </a:rPr>
                                <m:t>𝑰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latin typeface="Cambria Math"/>
                                </a:rPr>
                                <m:t>𝑨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2400" b="1" i="1" smtClean="0">
                          <a:latin typeface="Cambria Math"/>
                        </a:rPr>
                        <m:t>𝒙</m:t>
                      </m:r>
                      <m:d>
                        <m:d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pPr>
                  <a:lnSpc>
                    <a:spcPct val="125000"/>
                  </a:lnSpc>
                </a:pPr>
                <a:r>
                  <a:rPr lang="en-US" sz="2400" dirty="0" smtClean="0"/>
                  <a:t>Take inverse Laplace Transform</a:t>
                </a:r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𝒙</m:t>
                      </m:r>
                      <m:d>
                        <m:d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𝑠</m:t>
                                  </m:r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𝑰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𝑨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en-US" sz="2400" b="1" i="1" smtClean="0">
                          <a:latin typeface="Cambria Math"/>
                        </a:rPr>
                        <m:t>𝒙</m:t>
                      </m:r>
                      <m:d>
                        <m:d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:r>
                  <a:rPr lang="en-US" sz="2400" dirty="0" smtClean="0"/>
                  <a:t>As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d>
                      <m:d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𝜱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endParaRPr lang="en-US" sz="240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b="1" i="1" dirty="0" smtClean="0">
                              <a:latin typeface="Cambria Math"/>
                            </a:rPr>
                            <m:t>𝑨</m:t>
                          </m:r>
                          <m:r>
                            <a:rPr lang="en-US" sz="2400" b="0" i="1" dirty="0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𝑠</m:t>
                                  </m:r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𝑰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𝑨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b="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:r>
                  <a:rPr lang="en-US" sz="2400" dirty="0" smtClean="0"/>
                  <a:t>(note scalar analog: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𝑎𝑡</m:t>
                        </m:r>
                      </m:sup>
                    </m:sSup>
                    <m:groupChr>
                      <m:groupChrPr>
                        <m:chr m:val="⇔"/>
                        <m:pos m:val="top"/>
                        <m:ctrlPr>
                          <a:rPr lang="en-US" sz="2400" i="1" smtClean="0">
                            <a:latin typeface="Cambria Math"/>
                          </a:rPr>
                        </m:ctrlPr>
                      </m:groupChrPr>
                      <m:e/>
                    </m:groupChr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400" dirty="0" smtClean="0"/>
                  <a:t>) </a:t>
                </a:r>
                <a:endParaRPr lang="en-US" sz="2400" dirty="0"/>
              </a:p>
              <a:p>
                <a:pPr>
                  <a:lnSpc>
                    <a:spcPct val="125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8229600" cy="5059363"/>
              </a:xfrm>
              <a:blipFill rotWithShape="1">
                <a:blip r:embed="rId3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8F26B-C5E7-4A52-8008-3B05ABFFC422}" type="slidenum">
              <a:rPr lang="en-US" sz="1600" smtClean="0"/>
              <a:t>3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4375509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33400"/>
                <a:ext cx="8229600" cy="5592763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lnSpc>
                    <a:spcPct val="125000"/>
                  </a:lnSpc>
                  <a:buNone/>
                </a:pPr>
                <a:r>
                  <a:rPr lang="en-US" sz="2400" dirty="0" smtClean="0"/>
                  <a:t>Expand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</a:rPr>
                          <m:t>𝑮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400" dirty="0" smtClean="0"/>
                  <a:t> by partial fraction expansion</a:t>
                </a:r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/>
                            </a:rPr>
                            <m:t>𝑮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type m:val="skw"/>
                                        <m:ctrlPr>
                                          <a:rPr lang="en-US" sz="2400" b="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en-US" sz="240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𝑠</m:t>
                                        </m:r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+4</m:t>
                                        </m:r>
                                      </m:e>
                                    </m:d>
                                  </m:den>
                                </m:f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f>
                                      <m:fPr>
                                        <m:type m:val="skw"/>
                                        <m:ctrlPr>
                                          <a:rPr lang="en-US" sz="2400" b="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7</m:t>
                                        </m:r>
                                      </m:num>
                                      <m:den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𝑠</m:t>
                                        </m:r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+2</m:t>
                                        </m:r>
                                      </m:e>
                                    </m:d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𝑠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+4</m:t>
                                        </m:r>
                                      </m:e>
                                    </m:d>
                                  </m:den>
                                </m:f>
                                <m:r>
                                  <a:rPr lang="en-US" sz="2400" i="1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𝑠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+2</m:t>
                                        </m:r>
                                      </m:e>
                                    </m:d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f>
                                      <m:fPr>
                                        <m:type m:val="skw"/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9</m:t>
                                        </m:r>
                                      </m:num>
                                      <m:den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𝑠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+4</m:t>
                                        </m:r>
                                      </m:e>
                                    </m:d>
                                  </m:den>
                                </m:f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f>
                                      <m:fPr>
                                        <m:type m:val="skw"/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7</m:t>
                                        </m:r>
                                      </m:num>
                                      <m:den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𝑠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+2</m:t>
                                        </m:r>
                                      </m:e>
                                    </m:d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𝑠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+4</m:t>
                                        </m:r>
                                      </m:e>
                                    </m:d>
                                  </m:den>
                                </m:f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𝑠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+2</m:t>
                                        </m:r>
                                      </m:e>
                                    </m:d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:r>
                  <a:rPr lang="en-US" sz="2400" dirty="0" smtClean="0"/>
                  <a:t>Matching coefficients,</a:t>
                </a:r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−3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   9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   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:r>
                  <a:rPr lang="en-US" sz="24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sz="2400" dirty="0" smtClean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−3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12</m:t>
                        </m:r>
                      </m:sub>
                    </m:sSub>
                    <m:r>
                      <a:rPr lang="en-US" sz="2400" b="0" i="1" dirty="0" smtClean="0">
                        <a:latin typeface="Cambria Math"/>
                      </a:rPr>
                      <m:t>=−1</m:t>
                    </m:r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=−3</m:t>
                    </m:r>
                  </m:oMath>
                </a14:m>
                <a:endParaRPr lang="en-US" sz="240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   7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   2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−7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=1</m:t>
                    </m:r>
                  </m:oMath>
                </a14:m>
                <a:r>
                  <a:rPr lang="en-US" sz="2400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2</m:t>
                        </m:r>
                        <m:r>
                          <a:rPr lang="en-US" sz="2400" i="1" dirty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 dirty="0">
                        <a:latin typeface="Cambria Math"/>
                      </a:rPr>
                      <m:t>=</m:t>
                    </m:r>
                    <m:r>
                      <a:rPr lang="en-US" sz="2400" b="0" i="1" dirty="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−1</m:t>
                    </m:r>
                  </m:oMath>
                </a14:m>
                <a:endParaRPr lang="en-US" sz="2400" dirty="0"/>
              </a:p>
              <a:p>
                <a:pPr marL="0" indent="0">
                  <a:lnSpc>
                    <a:spcPct val="125000"/>
                  </a:lnSpc>
                  <a:buNone/>
                </a:pPr>
                <a:endParaRPr lang="en-US" sz="2400" dirty="0"/>
              </a:p>
              <a:p>
                <a:pPr marL="0" indent="0">
                  <a:lnSpc>
                    <a:spcPct val="125000"/>
                  </a:lnSpc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33400"/>
                <a:ext cx="8229600" cy="5592763"/>
              </a:xfrm>
              <a:blipFill rotWithShape="1">
                <a:blip r:embed="rId2"/>
                <a:stretch>
                  <a:fillRect l="-889" b="-12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8F26B-C5E7-4A52-8008-3B05ABFFC422}" type="slidenum">
              <a:rPr lang="en-US" sz="1600" smtClean="0"/>
              <a:t>30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42594879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 smtClean="0"/>
                  <a:t>Therefore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𝑬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</a:rPr>
                          <m:t>𝑽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400" b="1" i="1" smtClean="0">
                        <a:latin typeface="Cambria Math"/>
                      </a:rPr>
                      <m:t>𝑩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type m:val="lin"/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−3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   </m:t>
                              </m:r>
                              <m:f>
                                <m:fPr>
                                  <m:type m:val="lin"/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/>
                  <a:t>       (1)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𝜸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</a:rPr>
                      <m:t>𝑪𝑽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  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   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/>
                  <a:t>                 (2)</a:t>
                </a:r>
                <a:endParaRPr lang="en-US" sz="2400" dirty="0"/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romanLcPeriod"/>
                </a:pPr>
                <a:r>
                  <a:rPr lang="en-US" sz="2400" dirty="0" smtClean="0"/>
                  <a:t>Assume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𝑪</m:t>
                    </m:r>
                  </m:oMath>
                </a14:m>
                <a:r>
                  <a:rPr lang="en-US" sz="2400" dirty="0" smtClean="0"/>
                  <a:t>, calculate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𝑽</m:t>
                    </m:r>
                  </m:oMath>
                </a14:m>
                <a:r>
                  <a:rPr lang="en-US" sz="2400" dirty="0" smtClean="0"/>
                  <a:t> in Eq. (2);</a:t>
                </a:r>
              </a:p>
              <a:p>
                <a:pPr marL="457200" indent="-457200">
                  <a:lnSpc>
                    <a:spcPct val="150000"/>
                  </a:lnSpc>
                  <a:buAutoNum type="romanLcPeriod"/>
                </a:pPr>
                <a:r>
                  <a:rPr lang="en-US" sz="2400" dirty="0" smtClean="0"/>
                  <a:t>Using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</a:rPr>
                          <m:t>𝑽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400" dirty="0" smtClean="0"/>
                  <a:t>, find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𝑩</m:t>
                    </m:r>
                  </m:oMath>
                </a14:m>
                <a:r>
                  <a:rPr lang="en-US" sz="2400" dirty="0" smtClean="0"/>
                  <a:t> in Eq.(1);</a:t>
                </a:r>
              </a:p>
              <a:p>
                <a:pPr marL="457200" indent="-457200">
                  <a:lnSpc>
                    <a:spcPct val="150000"/>
                  </a:lnSpc>
                  <a:buAutoNum type="romanLcPeriod"/>
                </a:pP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𝑨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</a:rPr>
                      <m:t>𝑽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𝚲</m:t>
                    </m:r>
                    <m:sSup>
                      <m:sSupPr>
                        <m:ctrlPr>
                          <a:rPr lang="en-US" sz="2400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𝑽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400" dirty="0" smtClean="0"/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 smtClean="0"/>
                  <a:t>Note that there is an infinite number of realizations to yield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</a:rPr>
                          <m:t>𝑮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endParaRPr lang="en-US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400" b="1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  <a:blipFill rotWithShape="1"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8F26B-C5E7-4A52-8008-3B05ABFFC422}" type="slidenum">
              <a:rPr lang="en-US" sz="1600" smtClean="0"/>
              <a:t>31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5200665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8F26B-C5E7-4A52-8008-3B05ABFFC422}" type="slidenum">
              <a:rPr lang="en-US" sz="1600" smtClean="0"/>
              <a:t>32</a:t>
            </a:fld>
            <a:endParaRPr lang="en-US" sz="16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813435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02682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8F26B-C5E7-4A52-8008-3B05ABFFC422}" type="slidenum">
              <a:rPr lang="en-US" sz="1600" smtClean="0"/>
              <a:t>33</a:t>
            </a:fld>
            <a:endParaRPr lang="en-US" sz="160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398"/>
            <a:ext cx="7529512" cy="5791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77539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3"/>
          <a:stretch/>
        </p:blipFill>
        <p:spPr bwMode="auto">
          <a:xfrm>
            <a:off x="609600" y="381000"/>
            <a:ext cx="845343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8F26B-C5E7-4A52-8008-3B05ABFFC422}" type="slidenum">
              <a:rPr lang="en-US" sz="1600" smtClean="0"/>
              <a:t>34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7107248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73" y="242887"/>
            <a:ext cx="8801100" cy="631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8F26B-C5E7-4A52-8008-3B05ABFFC422}" type="slidenum">
              <a:rPr lang="en-US" sz="1600" smtClean="0"/>
              <a:t>35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3801548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304800"/>
            <a:ext cx="8543925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8F26B-C5E7-4A52-8008-3B05ABFFC422}" type="slidenum">
              <a:rPr lang="en-US" sz="1600" smtClean="0"/>
              <a:t>36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0235610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1936"/>
            <a:ext cx="8915400" cy="6463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8F26B-C5E7-4A52-8008-3B05ABFFC422}" type="slidenum">
              <a:rPr lang="en-US" sz="1600" smtClean="0"/>
              <a:t>37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461290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371600"/>
                <a:ext cx="8167255" cy="4849091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𝑨</m:t>
                      </m:r>
                      <m:r>
                        <a:rPr lang="en-US" sz="2400" b="0" i="1" smtClean="0">
                          <a:latin typeface="Cambria Math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  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   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b="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𝑠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𝑰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𝑨</m:t>
                        </m:r>
                      </m:e>
                    </m:d>
                  </m:oMath>
                </a14:m>
                <a:r>
                  <a:rPr lang="en-US" sz="2400" dirty="0" smtClean="0"/>
                  <a:t>=</a:t>
                </a:r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    −1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+3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US" sz="2400" b="1" i="1" smtClean="0">
                                <a:latin typeface="Cambria Math"/>
                              </a:rPr>
                              <m:t>𝑰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1" i="1" smtClean="0">
                                <a:latin typeface="Cambria Math"/>
                              </a:rPr>
                              <m:t>𝑨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𝑠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+3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+3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𝑠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+2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𝐷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−2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𝐷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𝑠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𝐷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/>
                  <a:t>     (Here,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𝐷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+2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sz="2400" dirty="0" smtClean="0"/>
                  <a:t>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 smtClean="0"/>
                  <a:t>Invert, partial fraction decomposition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𝜱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𝑡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−2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𝑡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𝑡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−2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𝑡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𝑡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+2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−2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𝑡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𝑡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−2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𝑡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400" dirty="0" smtClean="0"/>
              </a:p>
              <a:p>
                <a:pPr>
                  <a:lnSpc>
                    <a:spcPct val="150000"/>
                  </a:lnSpc>
                </a:pPr>
                <a:endParaRPr lang="en-US" sz="2400" dirty="0" smtClean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371600"/>
                <a:ext cx="8167255" cy="4849091"/>
              </a:xfrm>
              <a:blipFill rotWithShape="1">
                <a:blip r:embed="rId2"/>
                <a:stretch>
                  <a:fillRect l="-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8F26B-C5E7-4A52-8008-3B05ABFFC422}" type="slidenum">
              <a:rPr lang="en-US" sz="1600" smtClean="0"/>
              <a:t>4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216512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09600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 smtClean="0"/>
                  <a:t>Note that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𝜱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𝑰</m:t>
                    </m:r>
                  </m:oMath>
                </a14:m>
                <a:endParaRPr lang="en-US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 smtClean="0"/>
                  <a:t>Also,  denominator of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𝜱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400" dirty="0" smtClean="0"/>
                  <a:t>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𝑑𝑒𝑡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𝑠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𝑰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1" i="1">
                            <a:latin typeface="Cambria Math"/>
                          </a:rPr>
                          <m:t>𝑨</m:t>
                        </m:r>
                      </m:e>
                    </m:d>
                  </m:oMath>
                </a14:m>
                <a:endParaRPr lang="en-US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 smtClean="0"/>
                  <a:t>Roots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sz="2400" dirty="0" smtClean="0"/>
                  <a:t> are the same as the factors of characteristic equation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≡</m:t>
                    </m:r>
                  </m:oMath>
                </a14:m>
                <a:r>
                  <a:rPr lang="en-US" sz="2400" dirty="0" smtClean="0"/>
                  <a:t>eigenvalues(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) of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𝑨</m:t>
                    </m:r>
                  </m:oMath>
                </a14:m>
                <a:endParaRPr lang="en-US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 smtClean="0"/>
                  <a:t>Eigenvalue Equation: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𝑑𝑒𝑡</m:t>
                    </m:r>
                    <m:d>
                      <m:d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/>
                          </a:rPr>
                          <m:t>𝑨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𝑝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𝑰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𝑝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𝑰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𝑨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09600"/>
                <a:ext cx="8229600" cy="4525963"/>
              </a:xfrm>
              <a:blipFill rotWithShape="1"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8F26B-C5E7-4A52-8008-3B05ABFFC422}" type="slidenum">
              <a:rPr lang="en-US" sz="1600" smtClean="0"/>
              <a:t>5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857163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Eigenvector/eigenvalue solution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en-US" sz="2400" dirty="0" smtClean="0"/>
                  <a:t>Example: 2</a:t>
                </a:r>
                <a:r>
                  <a:rPr lang="en-US" sz="2400" baseline="30000" dirty="0" smtClean="0"/>
                  <a:t>nd</a:t>
                </a:r>
                <a:r>
                  <a:rPr lang="en-US" sz="2400" dirty="0" smtClean="0"/>
                  <a:t> order</a:t>
                </a:r>
                <a:endParaRPr lang="en-US" sz="2400" dirty="0"/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𝒙</m:t>
                      </m:r>
                      <m:d>
                        <m:d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𝒗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/>
                            </a:rPr>
                            <m:t>𝒗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𝒙</m:t>
                          </m:r>
                        </m:e>
                      </m:acc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/>
                            </a:rPr>
                            <m:t>𝒗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/>
                            </a:rPr>
                            <m:t>𝒗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𝑨𝒙</m:t>
                      </m:r>
                    </m:oMath>
                  </m:oMathPara>
                </a14:m>
                <a:endParaRPr lang="en-US" sz="2400" b="1" i="1" dirty="0" smtClean="0">
                  <a:latin typeface="Cambria Math"/>
                </a:endParaRPr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𝑨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:r>
                  <a:rPr lang="en-US" sz="2400" dirty="0" smtClean="0"/>
                  <a:t>Equating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400" dirty="0" smtClean="0"/>
                  <a:t> terms:</a:t>
                </a:r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1" i="1">
                              <a:latin typeface="Cambria Math"/>
                            </a:rPr>
                            <m:t>𝒗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𝑨</m:t>
                          </m:r>
                          <m:r>
                            <a:rPr lang="en-US" sz="2400" b="1" i="1">
                              <a:latin typeface="Cambria Math"/>
                            </a:rPr>
                            <m:t>𝒗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40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1" i="1">
                              <a:latin typeface="Cambria Math"/>
                            </a:rPr>
                            <m:t>𝒗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/>
                            </a:rPr>
                            <m:t>𝑨𝒗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</a:rPr>
                          <m:t>𝒗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400" dirty="0" smtClean="0"/>
                  <a:t> satisfy eigenvalue, eigenvector equations</a:t>
                </a:r>
              </a:p>
              <a:p>
                <a:pPr marL="0" indent="0">
                  <a:lnSpc>
                    <a:spcPct val="125000"/>
                  </a:lnSpc>
                  <a:buNone/>
                </a:pPr>
                <a:r>
                  <a:rPr lang="en-US" sz="2400" dirty="0" smtClean="0"/>
                  <a:t>For nth order model,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:endParaRPr lang="en-US" sz="2400" dirty="0"/>
              </a:p>
              <a:p>
                <a:pPr>
                  <a:lnSpc>
                    <a:spcPct val="125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b="-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8F26B-C5E7-4A52-8008-3B05ABFFC422}" type="slidenum">
              <a:rPr lang="en-US" sz="1600" smtClean="0"/>
              <a:t>6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2952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457200"/>
                <a:ext cx="8305800" cy="5668963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𝑨</m:t>
                      </m:r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40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latin typeface="Cambria Math"/>
                                        <a:ea typeface="Cambria Math"/>
                                      </a:rPr>
                                      <m:t>𝒗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400" i="1" smtClean="0">
                                    <a:latin typeface="Cambria Math"/>
                                    <a:ea typeface="Cambria Math"/>
                                  </a:rPr>
                                  <m:t>⋯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latin typeface="Cambria Math"/>
                                        <a:ea typeface="Cambria Math"/>
                                      </a:rPr>
                                      <m:t>𝒗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sz="2400" i="1" smtClean="0"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400" i="1" smtClean="0">
                                    <a:latin typeface="Cambria Math"/>
                                    <a:ea typeface="Cambria Math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2400" i="1" smtClean="0"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n-US" sz="2400" i="1" smtClean="0">
                                    <a:latin typeface="Cambria Math"/>
                                    <a:ea typeface="Cambria Math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.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b="1" i="1">
                                        <a:latin typeface="Cambria Math"/>
                                        <a:ea typeface="Cambria Math"/>
                                      </a:rPr>
                                      <m:t>𝒗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⋯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  <a:ea typeface="Cambria Math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sz="2400" b="1" i="1">
                                        <a:latin typeface="Cambria Math"/>
                                        <a:ea typeface="Cambria Math"/>
                                      </a:rPr>
                                      <m:t>𝒗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.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b="1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:r>
                  <a:rPr lang="en-US" sz="2400" dirty="0" smtClean="0"/>
                  <a:t>Define</a:t>
                </a:r>
                <a:r>
                  <a:rPr lang="en-US" sz="24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𝑽</m:t>
                    </m:r>
                  </m:oMath>
                </a14:m>
                <a:r>
                  <a:rPr lang="en-US" sz="2400" dirty="0" smtClean="0"/>
                  <a:t>= matrix of eigenvectors </a:t>
                </a:r>
              </a:p>
              <a:p>
                <a:pPr marL="0" indent="0">
                  <a:lnSpc>
                    <a:spcPct val="125000"/>
                  </a:lnSpc>
                  <a:buNone/>
                </a:pPr>
                <a:r>
                  <a:rPr lang="en-US" sz="2400" dirty="0" smtClean="0"/>
                  <a:t>(also called similarity transform, modal matrix, eigenvector assembly matrix)</a:t>
                </a:r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1" i="1" smtClean="0">
                          <a:latin typeface="Cambria Math"/>
                          <a:ea typeface="Cambria Math"/>
                        </a:rPr>
                        <m:t>𝜦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𝑨𝑽</m:t>
                    </m:r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</a:rPr>
                      <m:t>𝑽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𝚲</m:t>
                    </m:r>
                  </m:oMath>
                </a14:m>
                <a:r>
                  <a:rPr lang="en-US" sz="2400" b="1" dirty="0" smtClean="0">
                    <a:sym typeface="Wingdings" pitchFamily="2" charset="2"/>
                  </a:rPr>
                  <a:t>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2400" b="1" i="1" smtClean="0">
                            <a:latin typeface="Cambria Math"/>
                            <a:sym typeface="Wingdings" pitchFamily="2" charset="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1" i="1" smtClean="0">
                                <a:latin typeface="Cambria Math"/>
                                <a:sym typeface="Wingdings" pitchFamily="2" charset="2"/>
                              </a:rPr>
                            </m:ctrlPr>
                          </m:eqArr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𝑨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𝑽</m:t>
                            </m:r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𝚲</m:t>
                            </m:r>
                            <m:sSup>
                              <m:sSupPr>
                                <m:ctrlPr>
                                  <a:rPr lang="en-US" sz="2400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latin typeface="Cambria Math"/>
                                  </a:rPr>
                                  <m:t>𝑽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−1</m:t>
                                </m:r>
                              </m:sup>
                            </m:sSup>
                          </m:e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𝑜𝑟</m:t>
                            </m:r>
                            <m:r>
                              <a:rPr lang="en-US" sz="2400" b="1" i="1" smtClean="0">
                                <a:latin typeface="Cambria Math"/>
                              </a:rPr>
                              <m:t>   </m:t>
                            </m:r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𝚲</m:t>
                            </m:r>
                            <m:r>
                              <a:rPr lang="en-US" sz="2400" b="1" i="1" smtClean="0">
                                <a:latin typeface="Cambria Math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2400" b="1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latin typeface="Cambria Math"/>
                                  </a:rPr>
                                  <m:t>𝑽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2400" b="1" i="1">
                                <a:latin typeface="Cambria Math"/>
                              </a:rPr>
                              <m:t>𝑨𝑽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b="1" dirty="0" smtClean="0"/>
                  <a:t> </a:t>
                </a:r>
                <a:r>
                  <a:rPr lang="en-US" sz="2400" dirty="0" smtClean="0"/>
                  <a:t>Relates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𝑨</m:t>
                    </m:r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𝑽</m:t>
                    </m:r>
                  </m:oMath>
                </a14:m>
                <a:r>
                  <a:rPr lang="en-US" sz="2400" dirty="0" smtClean="0"/>
                  <a:t>, and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ea typeface="Cambria Math"/>
                      </a:rPr>
                      <m:t>𝚲</m:t>
                    </m:r>
                  </m:oMath>
                </a14:m>
                <a:endParaRPr lang="en-US" sz="2400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457200"/>
                <a:ext cx="8305800" cy="5668963"/>
              </a:xfrm>
              <a:blipFill rotWithShape="1">
                <a:blip r:embed="rId2"/>
                <a:stretch>
                  <a:fillRect l="-1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8F26B-C5E7-4A52-8008-3B05ABFFC422}" type="slidenum">
              <a:rPr lang="en-US" sz="1600" smtClean="0"/>
              <a:t>7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856494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4906963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𝑨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   2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   7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−3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=−1</m:t>
                    </m:r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=−</m:t>
                    </m:r>
                    <m:r>
                      <a:rPr lang="en-US" sz="2400" b="0" i="1" smtClean="0">
                        <a:latin typeface="Cambria Math"/>
                      </a:rPr>
                      <m:t>10</m:t>
                    </m:r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</a:rPr>
                          <m:t>𝒗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7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/>
                  <a:t>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</a:rPr>
                          <m:t>𝒗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  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7</m:t>
                              </m:r>
                            </m:e>
                          </m:mr>
                        </m:m>
                      </m:e>
                    </m:d>
                    <m:r>
                      <m:rPr>
                        <m:nor/>
                      </m:rPr>
                      <a:rPr lang="en-US" sz="2400" dirty="0" smtClean="0"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sz="2400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400" i="1" dirty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b="0" i="1" dirty="0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400" b="0" i="1" dirty="0" smtClean="0">
                            <a:latin typeface="Cambria Math"/>
                            <a:ea typeface="Cambria Math"/>
                          </a:rPr>
                          <m:t>𝑡</m:t>
                        </m:r>
                      </m:sup>
                    </m:sSup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  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r>
                      <m:rPr>
                        <m:nor/>
                      </m:rPr>
                      <a:rPr lang="en-US" sz="2400" dirty="0"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sz="2400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2400" i="1" dirty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 dirty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400" b="0" i="1" dirty="0" smtClean="0">
                            <a:latin typeface="Cambria Math"/>
                            <a:ea typeface="Cambria Math"/>
                          </a:rPr>
                          <m:t>10</m:t>
                        </m:r>
                        <m:r>
                          <a:rPr lang="en-US" sz="2400" i="1" dirty="0">
                            <a:latin typeface="Cambria Math"/>
                            <a:ea typeface="Cambria Math"/>
                          </a:rPr>
                          <m:t>𝑡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</a:rPr>
                          <m:t>𝒗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</a:rPr>
                          <m:t>𝒗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/>
                  <a:t> must be linearly independent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(at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𝑡</m:t>
                    </m:r>
                    <m:r>
                      <a:rPr lang="en-US" sz="24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400" dirty="0" smtClean="0"/>
                  <a:t>, solve for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/>
                  <a:t>) 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𝒙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  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/>
                  <a:t>, we have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=1.11</m:t>
                    </m:r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sz="2400" i="1" dirty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7.78</m:t>
                    </m:r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Then,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𝒙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.22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7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.78</m:t>
                              </m:r>
                            </m:e>
                          </m:mr>
                        </m:m>
                      </m:e>
                    </m:d>
                    <m:r>
                      <m:rPr>
                        <m:nor/>
                      </m:rPr>
                      <a:rPr lang="en-US" sz="2400" dirty="0"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sz="2400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400" i="1" dirty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 dirty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400" i="1" dirty="0">
                            <a:latin typeface="Cambria Math"/>
                            <a:ea typeface="Cambria Math"/>
                          </a:rPr>
                          <m:t>𝑡</m:t>
                        </m:r>
                      </m:sup>
                    </m:sSup>
                    <m:r>
                      <a:rPr lang="en-US" sz="2400" i="1" dirty="0">
                        <a:latin typeface="Cambria Math"/>
                        <a:ea typeface="Cambria Math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  7.78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7.78</m:t>
                              </m:r>
                            </m:e>
                          </m:mr>
                        </m:m>
                      </m:e>
                    </m:d>
                    <m:r>
                      <m:rPr>
                        <m:nor/>
                      </m:rPr>
                      <a:rPr lang="en-US" sz="2400" dirty="0"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sz="2400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2400" i="1" dirty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 dirty="0">
                            <a:latin typeface="Cambria Math"/>
                            <a:ea typeface="Cambria Math"/>
                          </a:rPr>
                          <m:t>−10</m:t>
                        </m:r>
                        <m:r>
                          <a:rPr lang="en-US" sz="2400" i="1" dirty="0">
                            <a:latin typeface="Cambria Math"/>
                            <a:ea typeface="Cambria Math"/>
                          </a:rPr>
                          <m:t>𝑡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Note that when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sz="2400" dirty="0" smtClean="0"/>
                  <a:t> is very large, neglect the 2</a:t>
                </a:r>
                <a:r>
                  <a:rPr lang="en-US" sz="2400" baseline="30000" dirty="0" smtClean="0"/>
                  <a:t>nd</a:t>
                </a:r>
                <a:r>
                  <a:rPr lang="en-US" sz="2400" dirty="0" smtClean="0"/>
                  <a:t> term.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</a:rPr>
                        <m:t>𝒙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𝑐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/>
                            </a:rPr>
                            <m:t>𝒗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4906963"/>
              </a:xfrm>
              <a:blipFill rotWithShape="1">
                <a:blip r:embed="rId2"/>
                <a:stretch>
                  <a:fillRect l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8F26B-C5E7-4A52-8008-3B05ABFFC422}" type="slidenum">
              <a:rPr lang="en-US" sz="1600" smtClean="0"/>
              <a:t>8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4266365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09600"/>
                <a:ext cx="8229600" cy="5516563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𝑨</m:t>
                    </m:r>
                  </m:oMath>
                </a14:m>
                <a:r>
                  <a:rPr lang="en-US" sz="2400" dirty="0" smtClean="0"/>
                  <a:t> is in canonical form,</a:t>
                </a:r>
              </a:p>
              <a:p>
                <a:pPr>
                  <a:lnSpc>
                    <a:spcPct val="125000"/>
                  </a:lnSpc>
                </a:pP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𝑨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/>
                            <m:e/>
                            <m:e/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/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𝑰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−1×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  <m:e/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⋮</m:t>
                              </m:r>
                            </m:e>
                            <m:e/>
                            <m:e/>
                            <m:e/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⋯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2400" dirty="0" smtClean="0"/>
              </a:p>
              <a:p>
                <a:pPr>
                  <a:lnSpc>
                    <a:spcPct val="125000"/>
                  </a:lnSpc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𝑽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⋯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  <m:e/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⋯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b="1" dirty="0" smtClean="0"/>
                  <a:t>  </a:t>
                </a:r>
                <a:r>
                  <a:rPr lang="en-US" sz="2400" dirty="0" smtClean="0"/>
                  <a:t>(</a:t>
                </a:r>
                <a:r>
                  <a:rPr lang="en-US" sz="2400" dirty="0" err="1" smtClean="0"/>
                  <a:t>Vandermonde</a:t>
                </a:r>
                <a:r>
                  <a:rPr lang="en-US" sz="2400" dirty="0" smtClean="0"/>
                  <a:t> Matrix)</a:t>
                </a:r>
              </a:p>
              <a:p>
                <a:pPr>
                  <a:lnSpc>
                    <a:spcPct val="125000"/>
                  </a:lnSpc>
                </a:pPr>
                <a:r>
                  <a:rPr lang="en-US" sz="2400" dirty="0" smtClean="0"/>
                  <a:t>Note,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is complex,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is complex.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09600"/>
                <a:ext cx="8229600" cy="5516563"/>
              </a:xfrm>
              <a:blipFill rotWithShape="1">
                <a:blip r:embed="rId2"/>
                <a:stretch>
                  <a:fillRect l="-963" t="-331" b="-1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8F26B-C5E7-4A52-8008-3B05ABFFC422}" type="slidenum">
              <a:rPr lang="en-US" sz="1600" smtClean="0"/>
              <a:t>9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545861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733</TotalTime>
  <Words>4603</Words>
  <Application>Microsoft Office PowerPoint</Application>
  <PresentationFormat>On-screen Show (4:3)</PresentationFormat>
  <Paragraphs>286</Paragraphs>
  <Slides>37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CHE 391</vt:lpstr>
      <vt:lpstr>Response of Linear system</vt:lpstr>
      <vt:lpstr>PowerPoint Presentation</vt:lpstr>
      <vt:lpstr>Example</vt:lpstr>
      <vt:lpstr>PowerPoint Presentation</vt:lpstr>
      <vt:lpstr>Eigenvector/eigenvalue solution</vt:lpstr>
      <vt:lpstr>PowerPoint Presentation</vt:lpstr>
      <vt:lpstr>Example</vt:lpstr>
      <vt:lpstr>PowerPoint Presentation</vt:lpstr>
      <vt:lpstr>PowerPoint Presentation</vt:lpstr>
      <vt:lpstr>PowerPoint Presentation</vt:lpstr>
      <vt:lpstr>PowerPoint Presentation</vt:lpstr>
      <vt:lpstr>Example:</vt:lpstr>
      <vt:lpstr>Stability Requirements</vt:lpstr>
      <vt:lpstr>Analytical Solution:</vt:lpstr>
      <vt:lpstr>PowerPoint Presentation</vt:lpstr>
      <vt:lpstr>PowerPoint Presentation</vt:lpstr>
      <vt:lpstr>PowerPoint Presentation</vt:lpstr>
      <vt:lpstr>PowerPoint Presentation</vt:lpstr>
      <vt:lpstr>Observability</vt:lpstr>
      <vt:lpstr>Observability Matrix</vt:lpstr>
      <vt:lpstr>PowerPoint Presentation</vt:lpstr>
      <vt:lpstr>PowerPoint Presentation</vt:lpstr>
      <vt:lpstr>PowerPoint Presentation</vt:lpstr>
      <vt:lpstr>Other Controllability Considerations</vt:lpstr>
      <vt:lpstr>MIMO Model Linearization</vt:lpstr>
      <vt:lpstr>PowerPoint Presentation</vt:lpstr>
      <vt:lpstr>Minimal State Vector Representation (MIMO Systems)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Response of Linear System</dc:title>
  <dc:creator>lvxueyimei</dc:creator>
  <cp:lastModifiedBy>lvxueyimei</cp:lastModifiedBy>
  <cp:revision>70</cp:revision>
  <dcterms:created xsi:type="dcterms:W3CDTF">2012-01-18T22:07:51Z</dcterms:created>
  <dcterms:modified xsi:type="dcterms:W3CDTF">2012-01-27T15:47:01Z</dcterms:modified>
</cp:coreProperties>
</file>